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5" r:id="rId7"/>
    <p:sldId id="266" r:id="rId8"/>
    <p:sldId id="274" r:id="rId9"/>
    <p:sldId id="262" r:id="rId10"/>
    <p:sldId id="263" r:id="rId11"/>
    <p:sldId id="271" r:id="rId12"/>
    <p:sldId id="272" r:id="rId13"/>
    <p:sldId id="261" r:id="rId14"/>
  </p:sldIdLst>
  <p:sldSz cx="12192000" cy="6858000"/>
  <p:notesSz cx="7010400" cy="9296400"/>
  <p:embeddedFontLst>
    <p:embeddedFont>
      <p:font typeface="Arial Narrow" panose="020B0606020202030204" pitchFamily="34" charset="0"/>
      <p:regular r:id="rId16"/>
      <p:bold r:id="rId17"/>
      <p:italic r:id="rId18"/>
      <p:boldItalic r:id="rId19"/>
    </p:embeddedFont>
    <p:embeddedFont>
      <p:font typeface="Garamond" panose="02020404030301010803" pitchFamily="18" charset="0"/>
      <p:regular r:id="rId20"/>
      <p:bold r:id="rId21"/>
      <p:italic r:id="rId22"/>
      <p:boldItalic r:id="rId23"/>
    </p:embeddedFont>
    <p:embeddedFont>
      <p:font typeface="Quattrocento Sans" panose="020B0502050000020003" pitchFamily="34" charset="0"/>
      <p:regular r:id="rId24"/>
      <p:bold r:id="rId25"/>
      <p:italic r:id="rId26"/>
      <p:boldItalic r:id="rId27"/>
    </p:embeddedFont>
    <p:embeddedFont>
      <p:font typeface="Segoe Print" panose="02000600000000000000" pitchFamily="2"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YPyMtlvkqYwB9Ozzum4kulYJf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D499B6-87C1-4C74-9BA8-A0250460C7EA}">
  <a:tblStyle styleId="{5BD499B6-87C1-4C74-9BA8-A0250460C7EA}" styleName="Table_0">
    <a:wholeTbl>
      <a:tcTxStyle b="off" i="off">
        <a:font>
          <a:latin typeface="Segoe Print"/>
          <a:ea typeface="Segoe Print"/>
          <a:cs typeface="Segoe Prin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4E7"/>
          </a:solidFill>
        </a:fill>
      </a:tcStyle>
    </a:wholeTbl>
    <a:band1H>
      <a:tcTxStyle b="off" i="off"/>
      <a:tcStyle>
        <a:tcBdr/>
        <a:fill>
          <a:solidFill>
            <a:srgbClr val="D3E8CB"/>
          </a:solidFill>
        </a:fill>
      </a:tcStyle>
    </a:band1H>
    <a:band2H>
      <a:tcTxStyle b="off" i="off"/>
      <a:tcStyle>
        <a:tcBdr/>
      </a:tcStyle>
    </a:band2H>
    <a:band1V>
      <a:tcTxStyle b="off" i="off"/>
      <a:tcStyle>
        <a:tcBdr/>
        <a:fill>
          <a:solidFill>
            <a:srgbClr val="D3E8CB"/>
          </a:solidFill>
        </a:fill>
      </a:tcStyle>
    </a:band1V>
    <a:band2V>
      <a:tcTxStyle b="off" i="off"/>
      <a:tcStyle>
        <a:tcBdr/>
      </a:tcStyle>
    </a:band2V>
    <a:lastCol>
      <a:tcTxStyle b="on" i="off">
        <a:font>
          <a:latin typeface="Segoe Print"/>
          <a:ea typeface="Segoe Print"/>
          <a:cs typeface="Segoe Print"/>
        </a:font>
        <a:schemeClr val="lt1"/>
      </a:tcTxStyle>
      <a:tcStyle>
        <a:tcBdr/>
        <a:fill>
          <a:solidFill>
            <a:schemeClr val="accent3"/>
          </a:solidFill>
        </a:fill>
      </a:tcStyle>
    </a:lastCol>
    <a:firstCol>
      <a:tcTxStyle b="on" i="off">
        <a:font>
          <a:latin typeface="Segoe Print"/>
          <a:ea typeface="Segoe Print"/>
          <a:cs typeface="Segoe Print"/>
        </a:font>
        <a:schemeClr val="lt1"/>
      </a:tcTxStyle>
      <a:tcStyle>
        <a:tcBdr/>
        <a:fill>
          <a:solidFill>
            <a:schemeClr val="accent3"/>
          </a:solidFill>
        </a:fill>
      </a:tcStyle>
    </a:firstCol>
    <a:lastRow>
      <a:tcTxStyle b="on" i="off">
        <a:font>
          <a:latin typeface="Segoe Print"/>
          <a:ea typeface="Segoe Print"/>
          <a:cs typeface="Segoe Print"/>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Segoe Print"/>
          <a:ea typeface="Segoe Print"/>
          <a:cs typeface="Segoe Print"/>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3BDA97E1-FD3A-44D8-B57B-8199E018E96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5DE565-92FE-48ED-A892-427F6FA56308}" styleName="Table_2">
    <a:wholeTbl>
      <a:tcTxStyle b="off" i="off">
        <a:font>
          <a:latin typeface="Segoe Print"/>
          <a:ea typeface="Segoe Print"/>
          <a:cs typeface="Segoe Prin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8E7"/>
          </a:solidFill>
        </a:fill>
      </a:tcStyle>
    </a:wholeTbl>
    <a:band1H>
      <a:tcTxStyle b="off" i="off"/>
      <a:tcStyle>
        <a:tcBdr/>
        <a:fill>
          <a:solidFill>
            <a:srgbClr val="FACECB"/>
          </a:solidFill>
        </a:fill>
      </a:tcStyle>
    </a:band1H>
    <a:band2H>
      <a:tcTxStyle b="off" i="off"/>
      <a:tcStyle>
        <a:tcBdr/>
      </a:tcStyle>
    </a:band2H>
    <a:band1V>
      <a:tcTxStyle b="off" i="off"/>
      <a:tcStyle>
        <a:tcBdr/>
        <a:fill>
          <a:solidFill>
            <a:srgbClr val="FACECB"/>
          </a:solidFill>
        </a:fill>
      </a:tcStyle>
    </a:band1V>
    <a:band2V>
      <a:tcTxStyle b="off" i="off"/>
      <a:tcStyle>
        <a:tcBdr/>
      </a:tcStyle>
    </a:band2V>
    <a:lastCol>
      <a:tcTxStyle b="on" i="off">
        <a:font>
          <a:latin typeface="Segoe Print"/>
          <a:ea typeface="Segoe Print"/>
          <a:cs typeface="Segoe Print"/>
        </a:font>
        <a:schemeClr val="lt1"/>
      </a:tcTxStyle>
      <a:tcStyle>
        <a:tcBdr/>
        <a:fill>
          <a:solidFill>
            <a:schemeClr val="accent5"/>
          </a:solidFill>
        </a:fill>
      </a:tcStyle>
    </a:lastCol>
    <a:firstCol>
      <a:tcTxStyle b="on" i="off">
        <a:font>
          <a:latin typeface="Segoe Print"/>
          <a:ea typeface="Segoe Print"/>
          <a:cs typeface="Segoe Print"/>
        </a:font>
        <a:schemeClr val="lt1"/>
      </a:tcTxStyle>
      <a:tcStyle>
        <a:tcBdr/>
        <a:fill>
          <a:solidFill>
            <a:schemeClr val="accent5"/>
          </a:solidFill>
        </a:fill>
      </a:tcStyle>
    </a:firstCol>
    <a:lastRow>
      <a:tcTxStyle b="on" i="off">
        <a:font>
          <a:latin typeface="Segoe Print"/>
          <a:ea typeface="Segoe Print"/>
          <a:cs typeface="Segoe Print"/>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Segoe Print"/>
          <a:ea typeface="Segoe Print"/>
          <a:cs typeface="Segoe Print"/>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5208" autoAdjust="0"/>
  </p:normalViewPr>
  <p:slideViewPr>
    <p:cSldViewPr snapToGrid="0">
      <p:cViewPr varScale="1">
        <p:scale>
          <a:sx n="105" d="100"/>
          <a:sy n="105" d="100"/>
        </p:scale>
        <p:origin x="99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5" y="1"/>
            <a:ext cx="3037840" cy="466435"/>
          </a:xfrm>
          <a:prstGeom prst="rect">
            <a:avLst/>
          </a:prstGeom>
          <a:noFill/>
          <a:ln>
            <a:noFill/>
          </a:ln>
        </p:spPr>
        <p:txBody>
          <a:bodyPr spcFirstLastPara="1" wrap="square" lIns="91400" tIns="45675" rIns="91400" bIns="456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 name="Google Shape;4;n"/>
          <p:cNvSpPr txBox="1">
            <a:spLocks noGrp="1"/>
          </p:cNvSpPr>
          <p:nvPr>
            <p:ph type="dt" idx="10"/>
          </p:nvPr>
        </p:nvSpPr>
        <p:spPr>
          <a:xfrm>
            <a:off x="3970943" y="1"/>
            <a:ext cx="3037840" cy="466435"/>
          </a:xfrm>
          <a:prstGeom prst="rect">
            <a:avLst/>
          </a:prstGeom>
          <a:noFill/>
          <a:ln>
            <a:noFill/>
          </a:ln>
        </p:spPr>
        <p:txBody>
          <a:bodyPr spcFirstLastPara="1" wrap="square" lIns="91400" tIns="45675" rIns="91400" bIns="456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73894"/>
            <a:ext cx="5608320" cy="3660458"/>
          </a:xfrm>
          <a:prstGeom prst="rect">
            <a:avLst/>
          </a:prstGeom>
          <a:noFill/>
          <a:ln>
            <a:noFill/>
          </a:ln>
        </p:spPr>
        <p:txBody>
          <a:bodyPr spcFirstLastPara="1" wrap="square" lIns="91400" tIns="45675" rIns="91400" bIns="456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 name="Google Shape;7;n"/>
          <p:cNvSpPr txBox="1">
            <a:spLocks noGrp="1"/>
          </p:cNvSpPr>
          <p:nvPr>
            <p:ph type="ftr" idx="11"/>
          </p:nvPr>
        </p:nvSpPr>
        <p:spPr>
          <a:xfrm>
            <a:off x="5" y="8829969"/>
            <a:ext cx="3037840" cy="466434"/>
          </a:xfrm>
          <a:prstGeom prst="rect">
            <a:avLst/>
          </a:prstGeom>
          <a:noFill/>
          <a:ln>
            <a:noFill/>
          </a:ln>
        </p:spPr>
        <p:txBody>
          <a:bodyPr spcFirstLastPara="1" wrap="square" lIns="91400" tIns="45675" rIns="91400" bIns="456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n"/>
          <p:cNvSpPr txBox="1">
            <a:spLocks noGrp="1"/>
          </p:cNvSpPr>
          <p:nvPr>
            <p:ph type="sldNum" idx="12"/>
          </p:nvPr>
        </p:nvSpPr>
        <p:spPr>
          <a:xfrm>
            <a:off x="3970943" y="8829969"/>
            <a:ext cx="3037840" cy="466434"/>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None/>
            </a:pPr>
            <a:fld id="{00000000-1234-1234-1234-123412341234}" type="slidenum">
              <a:rPr lang="en-NZ" sz="1200" b="0" i="0" u="none" strike="noStrike" cap="none">
                <a:solidFill>
                  <a:schemeClr val="dk1"/>
                </a:solidFill>
                <a:latin typeface="Quattrocento Sans"/>
                <a:ea typeface="Quattrocento Sans"/>
                <a:cs typeface="Quattrocento Sans"/>
                <a:sym typeface="Quattrocento Sans"/>
              </a:rPr>
              <a:t>‹#›</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
        <p:nvSpPr>
          <p:cNvPr id="86" name="Google Shape;86;p1:notes"/>
          <p:cNvSpPr txBox="1">
            <a:spLocks noGrp="1"/>
          </p:cNvSpPr>
          <p:nvPr>
            <p:ph type="body" idx="1"/>
          </p:nvPr>
        </p:nvSpPr>
        <p:spPr>
          <a:xfrm>
            <a:off x="701041" y="4473894"/>
            <a:ext cx="5608320" cy="3660458"/>
          </a:xfrm>
          <a:prstGeom prst="rect">
            <a:avLst/>
          </a:prstGeom>
          <a:noFill/>
          <a:ln>
            <a:noFill/>
          </a:ln>
        </p:spPr>
        <p:txBody>
          <a:bodyPr spcFirstLastPara="1" wrap="square" lIns="91400" tIns="45675" rIns="91400" bIns="45675"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70943" y="8829969"/>
            <a:ext cx="3037840" cy="466434"/>
          </a:xfrm>
          <a:prstGeom prst="rect">
            <a:avLst/>
          </a:prstGeom>
          <a:noFill/>
          <a:ln>
            <a:noFill/>
          </a:ln>
        </p:spPr>
        <p:txBody>
          <a:bodyPr spcFirstLastPara="1" wrap="square" lIns="91400" tIns="45675" rIns="91400" bIns="45675" anchor="b" anchorCtr="0">
            <a:noAutofit/>
          </a:bodyPr>
          <a:lstStyle/>
          <a:p>
            <a:pPr marL="0" lvl="0" indent="0" algn="r" rtl="0">
              <a:lnSpc>
                <a:spcPct val="100000"/>
              </a:lnSpc>
              <a:spcBef>
                <a:spcPts val="0"/>
              </a:spcBef>
              <a:spcAft>
                <a:spcPts val="0"/>
              </a:spcAft>
              <a:buNone/>
            </a:pPr>
            <a:fld id="{00000000-1234-1234-1234-123412341234}" type="slidenum">
              <a:rPr lang="en-NZ" sz="1200">
                <a:solidFill>
                  <a:schemeClr val="dk1"/>
                </a:solidFill>
                <a:latin typeface="Quattrocento Sans"/>
                <a:ea typeface="Quattrocento Sans"/>
                <a:cs typeface="Quattrocento Sans"/>
                <a:sym typeface="Quattrocento Sans"/>
              </a:rPr>
              <a:t>1</a:t>
            </a:fld>
            <a:endParaRPr sz="1200">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495090" y="2897171"/>
            <a:ext cx="3960713" cy="2370413"/>
          </a:xfrm>
          <a:prstGeom prst="rect">
            <a:avLst/>
          </a:prstGeom>
          <a:noFill/>
          <a:ln>
            <a:noFill/>
          </a:ln>
        </p:spPr>
        <p:txBody>
          <a:bodyPr spcFirstLastPara="1" wrap="square" lIns="61375" tIns="30675" rIns="61375" bIns="30675"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6:notes"/>
          <p:cNvSpPr>
            <a:spLocks noGrp="1" noRot="1" noChangeAspect="1"/>
          </p:cNvSpPr>
          <p:nvPr>
            <p:ph type="sldImg" idx="2"/>
          </p:nvPr>
        </p:nvSpPr>
        <p:spPr>
          <a:xfrm>
            <a:off x="668338" y="752475"/>
            <a:ext cx="3613150" cy="203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txBox="1">
            <a:spLocks noGrp="1"/>
          </p:cNvSpPr>
          <p:nvPr>
            <p:ph type="body" idx="1"/>
          </p:nvPr>
        </p:nvSpPr>
        <p:spPr>
          <a:xfrm>
            <a:off x="495090" y="2897171"/>
            <a:ext cx="3960713" cy="2370413"/>
          </a:xfrm>
          <a:prstGeom prst="rect">
            <a:avLst/>
          </a:prstGeom>
          <a:noFill/>
          <a:ln>
            <a:noFill/>
          </a:ln>
        </p:spPr>
        <p:txBody>
          <a:bodyPr spcFirstLastPara="1" wrap="square" lIns="61375" tIns="30675" rIns="61375" bIns="30675"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7:notes"/>
          <p:cNvSpPr>
            <a:spLocks noGrp="1" noRot="1" noChangeAspect="1"/>
          </p:cNvSpPr>
          <p:nvPr>
            <p:ph type="sldImg" idx="2"/>
          </p:nvPr>
        </p:nvSpPr>
        <p:spPr>
          <a:xfrm>
            <a:off x="668338" y="752475"/>
            <a:ext cx="3613150" cy="203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
        <p:nvSpPr>
          <p:cNvPr id="173" name="Google Shape;173;p6:notes"/>
          <p:cNvSpPr txBox="1">
            <a:spLocks noGrp="1"/>
          </p:cNvSpPr>
          <p:nvPr>
            <p:ph type="body" idx="1"/>
          </p:nvPr>
        </p:nvSpPr>
        <p:spPr>
          <a:xfrm>
            <a:off x="701041" y="4473894"/>
            <a:ext cx="5608320" cy="3660458"/>
          </a:xfrm>
          <a:prstGeom prst="rect">
            <a:avLst/>
          </a:prstGeom>
          <a:noFill/>
          <a:ln>
            <a:noFill/>
          </a:ln>
        </p:spPr>
        <p:txBody>
          <a:bodyPr spcFirstLastPara="1" wrap="square" lIns="91400" tIns="45675" rIns="91400" bIns="45675" anchor="t" anchorCtr="0">
            <a:noAutofit/>
          </a:bodyPr>
          <a:lstStyle/>
          <a:p>
            <a:pPr marL="0" lvl="0" indent="0" algn="l" rtl="0">
              <a:lnSpc>
                <a:spcPct val="100000"/>
              </a:lnSpc>
              <a:spcBef>
                <a:spcPts val="0"/>
              </a:spcBef>
              <a:spcAft>
                <a:spcPts val="0"/>
              </a:spcAft>
              <a:buSzPts val="1400"/>
              <a:buNone/>
            </a:pPr>
            <a:endParaRPr dirty="0"/>
          </a:p>
        </p:txBody>
      </p:sp>
      <p:sp>
        <p:nvSpPr>
          <p:cNvPr id="174" name="Google Shape;174;p6:notes"/>
          <p:cNvSpPr txBox="1">
            <a:spLocks noGrp="1"/>
          </p:cNvSpPr>
          <p:nvPr>
            <p:ph type="sldNum" idx="12"/>
          </p:nvPr>
        </p:nvSpPr>
        <p:spPr>
          <a:xfrm>
            <a:off x="3970943" y="8829969"/>
            <a:ext cx="3037840" cy="466434"/>
          </a:xfrm>
          <a:prstGeom prst="rect">
            <a:avLst/>
          </a:prstGeom>
          <a:noFill/>
          <a:ln>
            <a:noFill/>
          </a:ln>
        </p:spPr>
        <p:txBody>
          <a:bodyPr spcFirstLastPara="1" wrap="square" lIns="91400" tIns="45675" rIns="91400" bIns="45675" anchor="b" anchorCtr="0">
            <a:noAutofit/>
          </a:bodyPr>
          <a:lstStyle/>
          <a:p>
            <a:pPr marL="0" lvl="0" indent="0" algn="r" rtl="0">
              <a:lnSpc>
                <a:spcPct val="100000"/>
              </a:lnSpc>
              <a:spcBef>
                <a:spcPts val="0"/>
              </a:spcBef>
              <a:spcAft>
                <a:spcPts val="0"/>
              </a:spcAft>
              <a:buNone/>
            </a:pPr>
            <a:fld id="{00000000-1234-1234-1234-123412341234}" type="slidenum">
              <a:rPr lang="en-NZ" sz="1200">
                <a:solidFill>
                  <a:schemeClr val="dk1"/>
                </a:solidFill>
                <a:latin typeface="Quattrocento Sans"/>
                <a:ea typeface="Quattrocento Sans"/>
                <a:cs typeface="Quattrocento Sans"/>
                <a:sym typeface="Quattrocento Sans"/>
              </a:rPr>
              <a:t>13</a:t>
            </a:fld>
            <a:endParaRPr sz="1200">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68338" y="752475"/>
            <a:ext cx="3613150" cy="203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
        <p:nvSpPr>
          <p:cNvPr id="95" name="Google Shape;95;p2:notes"/>
          <p:cNvSpPr txBox="1">
            <a:spLocks noGrp="1"/>
          </p:cNvSpPr>
          <p:nvPr>
            <p:ph type="body" idx="1"/>
          </p:nvPr>
        </p:nvSpPr>
        <p:spPr>
          <a:xfrm>
            <a:off x="495090" y="2897171"/>
            <a:ext cx="3960713" cy="2370413"/>
          </a:xfrm>
          <a:prstGeom prst="rect">
            <a:avLst/>
          </a:prstGeom>
          <a:noFill/>
          <a:ln>
            <a:noFill/>
          </a:ln>
        </p:spPr>
        <p:txBody>
          <a:bodyPr spcFirstLastPara="1" wrap="square" lIns="61375" tIns="30675" rIns="61375" bIns="30675" anchor="t" anchorCtr="0">
            <a:noAutofit/>
          </a:bodyPr>
          <a:lstStyle/>
          <a:p>
            <a:pPr marL="0" lvl="0" indent="0" algn="l" rtl="0">
              <a:lnSpc>
                <a:spcPct val="100000"/>
              </a:lnSpc>
              <a:spcBef>
                <a:spcPts val="0"/>
              </a:spcBef>
              <a:spcAft>
                <a:spcPts val="0"/>
              </a:spcAft>
              <a:buSzPts val="1400"/>
              <a:buNone/>
            </a:pPr>
            <a:endParaRPr sz="800"/>
          </a:p>
        </p:txBody>
      </p:sp>
      <p:sp>
        <p:nvSpPr>
          <p:cNvPr id="96" name="Google Shape;96;p2:notes"/>
          <p:cNvSpPr txBox="1">
            <a:spLocks noGrp="1"/>
          </p:cNvSpPr>
          <p:nvPr>
            <p:ph type="sldNum" idx="12"/>
          </p:nvPr>
        </p:nvSpPr>
        <p:spPr>
          <a:xfrm>
            <a:off x="2804363" y="5718047"/>
            <a:ext cx="2145386" cy="302050"/>
          </a:xfrm>
          <a:prstGeom prst="rect">
            <a:avLst/>
          </a:prstGeom>
          <a:noFill/>
          <a:ln>
            <a:noFill/>
          </a:ln>
        </p:spPr>
        <p:txBody>
          <a:bodyPr spcFirstLastPara="1" wrap="square" lIns="61375" tIns="30675" rIns="61375" bIns="30675" anchor="b" anchorCtr="0">
            <a:noAutofit/>
          </a:bodyPr>
          <a:lstStyle/>
          <a:p>
            <a:pPr marL="0" lvl="0" indent="0" algn="r" rtl="0">
              <a:lnSpc>
                <a:spcPct val="100000"/>
              </a:lnSpc>
              <a:spcBef>
                <a:spcPts val="0"/>
              </a:spcBef>
              <a:spcAft>
                <a:spcPts val="0"/>
              </a:spcAft>
              <a:buNone/>
            </a:pPr>
            <a:fld id="{00000000-1234-1234-1234-123412341234}" type="slidenum">
              <a:rPr lang="en-NZ" sz="800">
                <a:solidFill>
                  <a:srgbClr val="9A5315"/>
                </a:solidFill>
                <a:latin typeface="Quattrocento Sans"/>
                <a:ea typeface="Quattrocento Sans"/>
                <a:cs typeface="Quattrocento Sans"/>
                <a:sym typeface="Quattrocento Sans"/>
              </a:rPr>
              <a:t>2</a:t>
            </a:fld>
            <a:endParaRPr sz="800">
              <a:solidFill>
                <a:srgbClr val="9A5315"/>
              </a:solidFill>
              <a:latin typeface="Quattrocento Sans"/>
              <a:ea typeface="Quattrocento Sans"/>
              <a:cs typeface="Quattrocento Sans"/>
              <a:sym typeface="Quattrocento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
        <p:nvSpPr>
          <p:cNvPr id="112" name="Google Shape;112;p3:notes"/>
          <p:cNvSpPr txBox="1">
            <a:spLocks noGrp="1"/>
          </p:cNvSpPr>
          <p:nvPr>
            <p:ph type="body" idx="1"/>
          </p:nvPr>
        </p:nvSpPr>
        <p:spPr>
          <a:xfrm>
            <a:off x="701041" y="4473894"/>
            <a:ext cx="5608320" cy="3660458"/>
          </a:xfrm>
          <a:prstGeom prst="rect">
            <a:avLst/>
          </a:prstGeom>
          <a:noFill/>
          <a:ln>
            <a:noFill/>
          </a:ln>
        </p:spPr>
        <p:txBody>
          <a:bodyPr spcFirstLastPara="1" wrap="square" lIns="91400" tIns="45675" rIns="91400" bIns="456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txBox="1">
            <a:spLocks noGrp="1"/>
          </p:cNvSpPr>
          <p:nvPr>
            <p:ph type="sldNum" idx="12"/>
          </p:nvPr>
        </p:nvSpPr>
        <p:spPr>
          <a:xfrm>
            <a:off x="3970943" y="8829969"/>
            <a:ext cx="3037840" cy="466434"/>
          </a:xfrm>
          <a:prstGeom prst="rect">
            <a:avLst/>
          </a:prstGeom>
          <a:noFill/>
          <a:ln>
            <a:noFill/>
          </a:ln>
        </p:spPr>
        <p:txBody>
          <a:bodyPr spcFirstLastPara="1" wrap="square" lIns="91400" tIns="45675" rIns="91400" bIns="45675" anchor="b" anchorCtr="0">
            <a:noAutofit/>
          </a:bodyPr>
          <a:lstStyle/>
          <a:p>
            <a:pPr marL="0" lvl="0" indent="0" algn="r" rtl="0">
              <a:lnSpc>
                <a:spcPct val="100000"/>
              </a:lnSpc>
              <a:spcBef>
                <a:spcPts val="0"/>
              </a:spcBef>
              <a:spcAft>
                <a:spcPts val="0"/>
              </a:spcAft>
              <a:buNone/>
            </a:pPr>
            <a:fld id="{00000000-1234-1234-1234-123412341234}" type="slidenum">
              <a:rPr lang="en-NZ" sz="1200">
                <a:solidFill>
                  <a:schemeClr val="dk1"/>
                </a:solidFill>
                <a:latin typeface="Quattrocento Sans"/>
                <a:ea typeface="Quattrocento Sans"/>
                <a:cs typeface="Quattrocento Sans"/>
                <a:sym typeface="Quattrocento Sans"/>
              </a:rPr>
              <a:t>3</a:t>
            </a:fld>
            <a:endParaRPr sz="1200">
              <a:solidFill>
                <a:schemeClr val="dk1"/>
              </a:solidFill>
              <a:latin typeface="Quattrocento Sans"/>
              <a:ea typeface="Quattrocento Sans"/>
              <a:cs typeface="Quattrocento Sans"/>
              <a:sym typeface="Quattrocento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495090" y="2897171"/>
            <a:ext cx="3960713" cy="2370413"/>
          </a:xfrm>
          <a:prstGeom prst="rect">
            <a:avLst/>
          </a:prstGeom>
          <a:noFill/>
          <a:ln>
            <a:noFill/>
          </a:ln>
        </p:spPr>
        <p:txBody>
          <a:bodyPr spcFirstLastPara="1" wrap="square" lIns="61375" tIns="30675" rIns="61375" bIns="30675"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668338" y="752475"/>
            <a:ext cx="3613150" cy="203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495090" y="2897171"/>
            <a:ext cx="3960713" cy="2370413"/>
          </a:xfrm>
          <a:prstGeom prst="rect">
            <a:avLst/>
          </a:prstGeom>
          <a:noFill/>
          <a:ln>
            <a:noFill/>
          </a:ln>
        </p:spPr>
        <p:txBody>
          <a:bodyPr spcFirstLastPara="1" wrap="square" lIns="61375" tIns="30675" rIns="61375" bIns="3067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5:notes"/>
          <p:cNvSpPr>
            <a:spLocks noGrp="1" noRot="1" noChangeAspect="1"/>
          </p:cNvSpPr>
          <p:nvPr>
            <p:ph type="sldImg" idx="2"/>
          </p:nvPr>
        </p:nvSpPr>
        <p:spPr>
          <a:xfrm>
            <a:off x="668338" y="752475"/>
            <a:ext cx="3613150" cy="203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701041" y="4473894"/>
            <a:ext cx="5608320" cy="3660458"/>
          </a:xfrm>
          <a:prstGeom prst="rect">
            <a:avLst/>
          </a:prstGeom>
        </p:spPr>
        <p:txBody>
          <a:bodyPr spcFirstLastPara="1" wrap="square" lIns="91400" tIns="45675" rIns="91400" bIns="45675" anchor="t" anchorCtr="0">
            <a:noAutofit/>
          </a:bodyPr>
          <a:lstStyle/>
          <a:p>
            <a:pPr marL="0" lvl="0" indent="0" algn="l" rtl="0">
              <a:spcBef>
                <a:spcPts val="0"/>
              </a:spcBef>
              <a:spcAft>
                <a:spcPts val="0"/>
              </a:spcAft>
              <a:buNone/>
            </a:pPr>
            <a:endParaRPr dirty="0"/>
          </a:p>
        </p:txBody>
      </p:sp>
      <p:sp>
        <p:nvSpPr>
          <p:cNvPr id="246" name="Google Shape;24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
        <p:nvSpPr>
          <p:cNvPr id="253" name="Google Shape;253;p11:notes"/>
          <p:cNvSpPr txBox="1">
            <a:spLocks noGrp="1"/>
          </p:cNvSpPr>
          <p:nvPr>
            <p:ph type="body" idx="1"/>
          </p:nvPr>
        </p:nvSpPr>
        <p:spPr>
          <a:xfrm>
            <a:off x="701041" y="4473894"/>
            <a:ext cx="5608320" cy="3660458"/>
          </a:xfrm>
          <a:prstGeom prst="rect">
            <a:avLst/>
          </a:prstGeom>
          <a:noFill/>
          <a:ln>
            <a:noFill/>
          </a:ln>
        </p:spPr>
        <p:txBody>
          <a:bodyPr spcFirstLastPara="1" wrap="square" lIns="91400" tIns="45675" rIns="91400" bIns="45675" anchor="t" anchorCtr="0">
            <a:noAutofit/>
          </a:bodyPr>
          <a:lstStyle/>
          <a:p>
            <a:pPr marL="0" lvl="0" indent="0" algn="l" rtl="0">
              <a:lnSpc>
                <a:spcPct val="100000"/>
              </a:lnSpc>
              <a:spcBef>
                <a:spcPts val="0"/>
              </a:spcBef>
              <a:spcAft>
                <a:spcPts val="0"/>
              </a:spcAft>
              <a:buSzPts val="1400"/>
              <a:buNone/>
            </a:pPr>
            <a:endParaRPr dirty="0"/>
          </a:p>
        </p:txBody>
      </p:sp>
      <p:sp>
        <p:nvSpPr>
          <p:cNvPr id="254" name="Google Shape;254;p11:notes"/>
          <p:cNvSpPr txBox="1">
            <a:spLocks noGrp="1"/>
          </p:cNvSpPr>
          <p:nvPr>
            <p:ph type="sldNum" idx="12"/>
          </p:nvPr>
        </p:nvSpPr>
        <p:spPr>
          <a:xfrm>
            <a:off x="3970943" y="8829969"/>
            <a:ext cx="3037840" cy="466434"/>
          </a:xfrm>
          <a:prstGeom prst="rect">
            <a:avLst/>
          </a:prstGeom>
          <a:noFill/>
          <a:ln>
            <a:noFill/>
          </a:ln>
        </p:spPr>
        <p:txBody>
          <a:bodyPr spcFirstLastPara="1" wrap="square" lIns="91400" tIns="45675" rIns="91400" bIns="45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NZ" sz="1200" b="0" i="0" u="none" strike="noStrike" kern="0" cap="none" spc="0" normalizeH="0" baseline="0" noProof="0">
                <a:ln>
                  <a:noFill/>
                </a:ln>
                <a:solidFill>
                  <a:srgbClr val="9A5315"/>
                </a:solidFill>
                <a:effectLst/>
                <a:uLnTx/>
                <a:uFillTx/>
                <a:latin typeface="Quattrocento Sans"/>
                <a:ea typeface="Quattrocento Sans"/>
                <a:cs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9A5315"/>
              </a:solidFill>
              <a:effectLst/>
              <a:uLnTx/>
              <a:uFillTx/>
              <a:latin typeface="Quattrocento Sans"/>
              <a:ea typeface="Quattrocento Sans"/>
              <a:cs typeface="Quattrocento Sans"/>
              <a:sym typeface="Quattrocent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495090" y="2897171"/>
            <a:ext cx="3960713" cy="2370413"/>
          </a:xfrm>
          <a:prstGeom prst="rect">
            <a:avLst/>
          </a:prstGeom>
          <a:noFill/>
          <a:ln>
            <a:noFill/>
          </a:ln>
        </p:spPr>
        <p:txBody>
          <a:bodyPr spcFirstLastPara="1" wrap="square" lIns="61375" tIns="30675" rIns="61375" bIns="306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p7:notes"/>
          <p:cNvSpPr>
            <a:spLocks noGrp="1" noRot="1" noChangeAspect="1"/>
          </p:cNvSpPr>
          <p:nvPr>
            <p:ph type="sldImg" idx="2"/>
          </p:nvPr>
        </p:nvSpPr>
        <p:spPr>
          <a:xfrm>
            <a:off x="668338" y="752475"/>
            <a:ext cx="3613150" cy="203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668338" y="752475"/>
            <a:ext cx="3613150" cy="2032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NZ"/>
          </a:p>
        </p:txBody>
      </p:sp>
      <p:sp>
        <p:nvSpPr>
          <p:cNvPr id="204" name="Google Shape;204;p8:notes"/>
          <p:cNvSpPr txBox="1">
            <a:spLocks noGrp="1"/>
          </p:cNvSpPr>
          <p:nvPr>
            <p:ph type="body" idx="1"/>
          </p:nvPr>
        </p:nvSpPr>
        <p:spPr>
          <a:xfrm>
            <a:off x="495090" y="2897171"/>
            <a:ext cx="3960713" cy="2370413"/>
          </a:xfrm>
          <a:prstGeom prst="rect">
            <a:avLst/>
          </a:prstGeom>
          <a:noFill/>
          <a:ln>
            <a:noFill/>
          </a:ln>
        </p:spPr>
        <p:txBody>
          <a:bodyPr spcFirstLastPara="1" wrap="square" lIns="61375" tIns="30675" rIns="61375" bIns="30675" anchor="t" anchorCtr="0">
            <a:noAutofit/>
          </a:bodyPr>
          <a:lstStyle/>
          <a:p>
            <a:pPr marL="0" lvl="0" indent="0" algn="l" rtl="0">
              <a:lnSpc>
                <a:spcPct val="100000"/>
              </a:lnSpc>
              <a:spcBef>
                <a:spcPts val="0"/>
              </a:spcBef>
              <a:spcAft>
                <a:spcPts val="0"/>
              </a:spcAft>
              <a:buSzPts val="1400"/>
              <a:buNone/>
            </a:pPr>
            <a:endParaRPr sz="800"/>
          </a:p>
        </p:txBody>
      </p:sp>
      <p:sp>
        <p:nvSpPr>
          <p:cNvPr id="205" name="Google Shape;205;p8:notes"/>
          <p:cNvSpPr txBox="1">
            <a:spLocks noGrp="1"/>
          </p:cNvSpPr>
          <p:nvPr>
            <p:ph type="sldNum" idx="12"/>
          </p:nvPr>
        </p:nvSpPr>
        <p:spPr>
          <a:xfrm>
            <a:off x="2804363" y="5718047"/>
            <a:ext cx="2145386" cy="302050"/>
          </a:xfrm>
          <a:prstGeom prst="rect">
            <a:avLst/>
          </a:prstGeom>
          <a:noFill/>
          <a:ln>
            <a:noFill/>
          </a:ln>
        </p:spPr>
        <p:txBody>
          <a:bodyPr spcFirstLastPara="1" wrap="square" lIns="61375" tIns="30675" rIns="61375" bIns="30675" anchor="b" anchorCtr="0">
            <a:noAutofit/>
          </a:bodyPr>
          <a:lstStyle/>
          <a:p>
            <a:pPr marL="0" lvl="0" indent="0" algn="r" rtl="0">
              <a:lnSpc>
                <a:spcPct val="100000"/>
              </a:lnSpc>
              <a:spcBef>
                <a:spcPts val="0"/>
              </a:spcBef>
              <a:spcAft>
                <a:spcPts val="0"/>
              </a:spcAft>
              <a:buNone/>
            </a:pPr>
            <a:fld id="{00000000-1234-1234-1234-123412341234}" type="slidenum">
              <a:rPr lang="en-NZ" sz="800">
                <a:solidFill>
                  <a:srgbClr val="9A5315"/>
                </a:solidFill>
                <a:latin typeface="Quattrocento Sans"/>
                <a:ea typeface="Quattrocento Sans"/>
                <a:cs typeface="Quattrocento Sans"/>
                <a:sym typeface="Quattrocento Sans"/>
              </a:rPr>
              <a:t>10</a:t>
            </a:fld>
            <a:endParaRPr sz="800">
              <a:solidFill>
                <a:srgbClr val="9A5315"/>
              </a:solidFill>
              <a:latin typeface="Quattrocento Sans"/>
              <a:ea typeface="Quattrocento Sans"/>
              <a:cs typeface="Quattrocento Sans"/>
              <a:sym typeface="Quattrocento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3"/>
          <p:cNvSpPr>
            <a:spLocks noGrp="1"/>
          </p:cNvSpPr>
          <p:nvPr>
            <p:ph type="pic" idx="2"/>
          </p:nvPr>
        </p:nvSpPr>
        <p:spPr>
          <a:xfrm>
            <a:off x="5183188" y="987425"/>
            <a:ext cx="6172200" cy="4873625"/>
          </a:xfrm>
          <a:prstGeom prst="rect">
            <a:avLst/>
          </a:prstGeom>
          <a:noFill/>
          <a:ln>
            <a:noFill/>
          </a:ln>
        </p:spPr>
        <p:txBody>
          <a:bodyPr/>
          <a:lstStyle/>
          <a:p>
            <a:endParaRPr lang="en-NZ"/>
          </a:p>
        </p:txBody>
      </p:sp>
      <p:sp>
        <p:nvSpPr>
          <p:cNvPr id="42" name="Google Shape;42;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NZ"/>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stfrancis-thames.school.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012164" y="2071396"/>
            <a:ext cx="7117550" cy="1521834"/>
          </a:xfrm>
          <a:prstGeom prst="rect">
            <a:avLst/>
          </a:prstGeom>
          <a:solidFill>
            <a:srgbClr val="B3C6E7"/>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4D290A"/>
              </a:buClr>
              <a:buSzPts val="5401"/>
              <a:buFont typeface="Quattrocento Sans"/>
              <a:buNone/>
            </a:pPr>
            <a:r>
              <a:rPr lang="en-NZ" sz="5401" b="0" i="0" u="none" strike="noStrike" cap="none">
                <a:solidFill>
                  <a:srgbClr val="4D290A"/>
                </a:solidFill>
                <a:latin typeface="Quattrocento Sans"/>
                <a:ea typeface="Quattrocento Sans"/>
                <a:cs typeface="Quattrocento Sans"/>
                <a:sym typeface="Quattrocento Sans"/>
              </a:rPr>
              <a:t>St. Francis School</a:t>
            </a:r>
            <a:br>
              <a:rPr lang="en-NZ" sz="5401" b="0" i="0" u="none" strike="noStrike" cap="none">
                <a:solidFill>
                  <a:srgbClr val="4D290A"/>
                </a:solidFill>
                <a:latin typeface="Quattrocento Sans"/>
                <a:ea typeface="Quattrocento Sans"/>
                <a:cs typeface="Quattrocento Sans"/>
                <a:sym typeface="Quattrocento Sans"/>
              </a:rPr>
            </a:br>
            <a:r>
              <a:rPr lang="en-NZ" sz="4000" b="0" i="0" u="none" strike="noStrike" cap="none">
                <a:solidFill>
                  <a:srgbClr val="4D290B"/>
                </a:solidFill>
                <a:latin typeface="Quattrocento Sans"/>
                <a:ea typeface="Quattrocento Sans"/>
                <a:cs typeface="Quattrocento Sans"/>
                <a:sym typeface="Quattrocento Sans"/>
              </a:rPr>
              <a:t>Mackay Street, Thames</a:t>
            </a:r>
            <a:endParaRPr sz="5401" b="0" i="0" u="none" strike="noStrike" cap="none">
              <a:solidFill>
                <a:srgbClr val="4D290A"/>
              </a:solidFill>
              <a:latin typeface="Quattrocento Sans"/>
              <a:ea typeface="Quattrocento Sans"/>
              <a:cs typeface="Quattrocento Sans"/>
              <a:sym typeface="Quattrocento Sans"/>
            </a:endParaRPr>
          </a:p>
        </p:txBody>
      </p:sp>
      <p:sp>
        <p:nvSpPr>
          <p:cNvPr id="90" name="Google Shape;90;p1"/>
          <p:cNvSpPr txBox="1">
            <a:spLocks noGrp="1"/>
          </p:cNvSpPr>
          <p:nvPr>
            <p:ph type="subTitle" idx="1"/>
          </p:nvPr>
        </p:nvSpPr>
        <p:spPr>
          <a:xfrm>
            <a:off x="210305" y="252648"/>
            <a:ext cx="6858002" cy="9144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4D290B"/>
              </a:buClr>
              <a:buSzPts val="1500"/>
              <a:buFont typeface="Arial"/>
              <a:buNone/>
            </a:pPr>
            <a:r>
              <a:rPr lang="en-NZ" sz="1500" b="0" i="0" u="none" strike="noStrike" cap="none">
                <a:solidFill>
                  <a:srgbClr val="4D290B"/>
                </a:solidFill>
                <a:latin typeface="Noto Sans Symbols"/>
                <a:ea typeface="Noto Sans Symbols"/>
                <a:cs typeface="Noto Sans Symbols"/>
                <a:sym typeface="Noto Sans Symbols"/>
              </a:rPr>
              <a:t>Ph:               07 868 7655</a:t>
            </a:r>
            <a:r>
              <a:rPr lang="en-NZ" sz="1500" b="0" i="0" u="none" strike="noStrike" cap="none">
                <a:solidFill>
                  <a:srgbClr val="000000"/>
                </a:solidFill>
                <a:latin typeface="Noto Sans Symbols"/>
                <a:ea typeface="Noto Sans Symbols"/>
                <a:cs typeface="Noto Sans Symbols"/>
                <a:sym typeface="Noto Sans Symbols"/>
              </a:rPr>
              <a:t> </a:t>
            </a:r>
            <a:br>
              <a:rPr lang="en-NZ" sz="1500" b="0" i="0" u="none" strike="noStrike" cap="none">
                <a:solidFill>
                  <a:srgbClr val="000000"/>
                </a:solidFill>
                <a:latin typeface="Noto Sans Symbols"/>
                <a:ea typeface="Noto Sans Symbols"/>
                <a:cs typeface="Noto Sans Symbols"/>
                <a:sym typeface="Noto Sans Symbols"/>
              </a:rPr>
            </a:br>
            <a:r>
              <a:rPr lang="en-NZ" sz="1500" b="0" i="0" u="none" strike="noStrike" cap="none">
                <a:solidFill>
                  <a:srgbClr val="000000"/>
                </a:solidFill>
                <a:latin typeface="Noto Sans Symbols"/>
                <a:ea typeface="Noto Sans Symbols"/>
                <a:cs typeface="Noto Sans Symbols"/>
                <a:sym typeface="Noto Sans Symbols"/>
              </a:rPr>
              <a:t>Fax:             07 868 9214 </a:t>
            </a:r>
            <a:br>
              <a:rPr lang="en-NZ" sz="1500" b="0" i="0" u="none" strike="noStrike" cap="none">
                <a:solidFill>
                  <a:srgbClr val="000000"/>
                </a:solidFill>
                <a:latin typeface="Noto Sans Symbols"/>
                <a:ea typeface="Noto Sans Symbols"/>
                <a:cs typeface="Noto Sans Symbols"/>
                <a:sym typeface="Noto Sans Symbols"/>
              </a:rPr>
            </a:br>
            <a:r>
              <a:rPr lang="en-NZ" sz="1500" b="0" i="0" u="none" strike="noStrike" cap="none">
                <a:solidFill>
                  <a:srgbClr val="000000"/>
                </a:solidFill>
                <a:latin typeface="Noto Sans Symbols"/>
                <a:ea typeface="Noto Sans Symbols"/>
                <a:cs typeface="Noto Sans Symbols"/>
                <a:sym typeface="Noto Sans Symbols"/>
              </a:rPr>
              <a:t>E-Mail:         </a:t>
            </a:r>
            <a:r>
              <a:rPr lang="en-NZ" sz="1500" b="0" i="0" u="sng" strike="noStrike" cap="none">
                <a:solidFill>
                  <a:schemeClr val="hlink"/>
                </a:solidFill>
                <a:latin typeface="Noto Sans Symbols"/>
                <a:ea typeface="Noto Sans Symbols"/>
                <a:cs typeface="Noto Sans Symbols"/>
                <a:sym typeface="Noto Sans Symbols"/>
                <a:hlinkClick r:id="rId3"/>
              </a:rPr>
              <a:t>office@stfrancis-thames.school.nz</a:t>
            </a:r>
            <a:r>
              <a:rPr lang="en-NZ" sz="1500" b="0" i="0" u="none" strike="noStrike" cap="none">
                <a:solidFill>
                  <a:schemeClr val="dk1"/>
                </a:solidFill>
                <a:latin typeface="Noto Sans Symbols"/>
                <a:ea typeface="Noto Sans Symbols"/>
                <a:cs typeface="Noto Sans Symbols"/>
                <a:sym typeface="Noto Sans Symbols"/>
              </a:rPr>
              <a:t> </a:t>
            </a:r>
            <a:br>
              <a:rPr lang="en-NZ" sz="1500" b="0" i="0" u="none" strike="noStrike" cap="none">
                <a:solidFill>
                  <a:schemeClr val="dk1"/>
                </a:solidFill>
                <a:latin typeface="Noto Sans Symbols"/>
                <a:ea typeface="Noto Sans Symbols"/>
                <a:cs typeface="Noto Sans Symbols"/>
                <a:sym typeface="Noto Sans Symbols"/>
              </a:rPr>
            </a:br>
            <a:endParaRPr sz="1500" b="0" i="0" u="none" strike="noStrike" cap="none">
              <a:solidFill>
                <a:schemeClr val="dk1"/>
              </a:solidFill>
              <a:latin typeface="Noto Sans Symbols"/>
              <a:ea typeface="Noto Sans Symbols"/>
              <a:cs typeface="Noto Sans Symbols"/>
              <a:sym typeface="Noto Sans Symbols"/>
            </a:endParaRPr>
          </a:p>
        </p:txBody>
      </p:sp>
      <p:sp>
        <p:nvSpPr>
          <p:cNvPr id="91" name="Google Shape;91;p1"/>
          <p:cNvSpPr txBox="1"/>
          <p:nvPr/>
        </p:nvSpPr>
        <p:spPr>
          <a:xfrm>
            <a:off x="522133" y="4669562"/>
            <a:ext cx="11363807" cy="1306284"/>
          </a:xfrm>
          <a:prstGeom prst="rect">
            <a:avLst/>
          </a:prstGeom>
          <a:solidFill>
            <a:srgbClr val="C4E0B2"/>
          </a:solidFill>
          <a:ln w="38100" cap="flat" cmpd="sng">
            <a:solidFill>
              <a:srgbClr val="4D290A"/>
            </a:solidFill>
            <a:prstDash val="solid"/>
            <a:round/>
            <a:headEnd type="none" w="sm" len="sm"/>
            <a:tailEnd type="none" w="sm" len="sm"/>
          </a:ln>
        </p:spPr>
        <p:txBody>
          <a:bodyPr spcFirstLastPara="1" wrap="square" lIns="91425" tIns="45700" rIns="91425" bIns="45700" anchor="t" anchorCtr="0">
            <a:noAutofit/>
          </a:bodyPr>
          <a:lstStyle/>
          <a:p>
            <a:pPr lvl="0" algn="ctr">
              <a:buSzPts val="1400"/>
            </a:pPr>
            <a:r>
              <a:rPr lang="en-US" sz="3600" dirty="0">
                <a:solidFill>
                  <a:schemeClr val="dk1"/>
                </a:solidFill>
              </a:rPr>
              <a:t>2024-25 Strategic and Annual Implementation Plan</a:t>
            </a:r>
          </a:p>
          <a:p>
            <a:pPr lvl="0" algn="ctr">
              <a:buSzPts val="1400"/>
            </a:pPr>
            <a:r>
              <a:rPr lang="en-US" sz="3600" dirty="0">
                <a:solidFill>
                  <a:schemeClr val="dk1"/>
                </a:solidFill>
              </a:rPr>
              <a:t> 2025</a:t>
            </a:r>
            <a:endParaRPr sz="3600" b="0" i="0" u="none" strike="noStrike" cap="none" dirty="0">
              <a:solidFill>
                <a:schemeClr val="dk1"/>
              </a:solidFill>
              <a:latin typeface="Arial"/>
              <a:ea typeface="Arial"/>
              <a:cs typeface="Arial"/>
              <a:sym typeface="Arial"/>
            </a:endParaRPr>
          </a:p>
        </p:txBody>
      </p:sp>
      <p:pic>
        <p:nvPicPr>
          <p:cNvPr id="92" name="Google Shape;92;p1" descr="st francis.wmf"/>
          <p:cNvPicPr preferRelativeResize="0"/>
          <p:nvPr/>
        </p:nvPicPr>
        <p:blipFill rotWithShape="1">
          <a:blip r:embed="rId4">
            <a:alphaModFix/>
          </a:blip>
          <a:srcRect/>
          <a:stretch/>
        </p:blipFill>
        <p:spPr>
          <a:xfrm flipH="1">
            <a:off x="986313" y="1306286"/>
            <a:ext cx="2540657" cy="30566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2669839" y="244756"/>
            <a:ext cx="6745575" cy="454066"/>
          </a:xfrm>
          <a:prstGeom prst="rect">
            <a:avLst/>
          </a:prstGeom>
          <a:solidFill>
            <a:srgbClr val="D8E2F3"/>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4D290A"/>
              </a:buClr>
              <a:buSzPts val="2800"/>
              <a:buFont typeface="Quattrocento Sans"/>
              <a:buNone/>
            </a:pPr>
            <a:r>
              <a:rPr lang="en-NZ" sz="2800" b="0" i="0" u="none" strike="noStrike" cap="none">
                <a:solidFill>
                  <a:srgbClr val="4D290A"/>
                </a:solidFill>
                <a:latin typeface="Quattrocento Sans"/>
                <a:ea typeface="Quattrocento Sans"/>
                <a:cs typeface="Quattrocento Sans"/>
                <a:sym typeface="Quattrocento Sans"/>
              </a:rPr>
              <a:t>Our Special Character</a:t>
            </a:r>
            <a:endParaRPr sz="2800" b="0" i="0" u="none" strike="noStrike" cap="none">
              <a:solidFill>
                <a:srgbClr val="4D290A"/>
              </a:solidFill>
              <a:latin typeface="Quattrocento Sans"/>
              <a:ea typeface="Quattrocento Sans"/>
              <a:cs typeface="Quattrocento Sans"/>
              <a:sym typeface="Quattrocento Sans"/>
            </a:endParaRPr>
          </a:p>
        </p:txBody>
      </p:sp>
      <p:sp>
        <p:nvSpPr>
          <p:cNvPr id="208" name="Google Shape;208;p8"/>
          <p:cNvSpPr txBox="1">
            <a:spLocks noGrp="1"/>
          </p:cNvSpPr>
          <p:nvPr>
            <p:ph type="sldNum" idx="12"/>
          </p:nvPr>
        </p:nvSpPr>
        <p:spPr>
          <a:xfrm>
            <a:off x="275422" y="300210"/>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1"/>
              <a:buFont typeface="Arial"/>
              <a:buNone/>
            </a:pPr>
            <a:fld id="{00000000-1234-1234-1234-123412341234}" type="slidenum">
              <a:rPr lang="en-NZ" sz="1001" b="0" i="0" u="none" strike="noStrike" cap="none">
                <a:solidFill>
                  <a:srgbClr val="000000"/>
                </a:solidFill>
                <a:latin typeface="Quattrocento Sans"/>
                <a:ea typeface="Quattrocento Sans"/>
                <a:cs typeface="Quattrocento Sans"/>
                <a:sym typeface="Quattrocento Sans"/>
              </a:rPr>
              <a:t>10</a:t>
            </a:fld>
            <a:endParaRPr sz="1001" b="0" i="0" u="none" strike="noStrike" cap="none">
              <a:solidFill>
                <a:srgbClr val="000000"/>
              </a:solidFill>
              <a:latin typeface="Quattrocento Sans"/>
              <a:ea typeface="Quattrocento Sans"/>
              <a:cs typeface="Quattrocento Sans"/>
              <a:sym typeface="Quattrocento Sans"/>
            </a:endParaRPr>
          </a:p>
        </p:txBody>
      </p:sp>
      <p:grpSp>
        <p:nvGrpSpPr>
          <p:cNvPr id="209" name="Google Shape;209;p8"/>
          <p:cNvGrpSpPr/>
          <p:nvPr/>
        </p:nvGrpSpPr>
        <p:grpSpPr>
          <a:xfrm>
            <a:off x="248586" y="891983"/>
            <a:ext cx="11511368" cy="5665807"/>
            <a:chOff x="-26836" y="-249896"/>
            <a:chExt cx="11511368" cy="5935432"/>
          </a:xfrm>
        </p:grpSpPr>
        <p:sp>
          <p:nvSpPr>
            <p:cNvPr id="210" name="Google Shape;210;p8"/>
            <p:cNvSpPr/>
            <p:nvPr/>
          </p:nvSpPr>
          <p:spPr>
            <a:xfrm>
              <a:off x="-26835" y="-219310"/>
              <a:ext cx="3129408" cy="5832192"/>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8"/>
            <p:cNvSpPr txBox="1"/>
            <p:nvPr/>
          </p:nvSpPr>
          <p:spPr>
            <a:xfrm>
              <a:off x="67933" y="-75447"/>
              <a:ext cx="2851669" cy="1076410"/>
            </a:xfrm>
            <a:prstGeom prst="rect">
              <a:avLst/>
            </a:prstGeom>
            <a:solidFill>
              <a:srgbClr val="E1EFD8"/>
            </a:solidFill>
            <a:ln>
              <a:noFill/>
            </a:ln>
          </p:spPr>
          <p:txBody>
            <a:bodyPr spcFirstLastPara="1" wrap="square" lIns="53325" tIns="53325" rIns="53325" bIns="533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NZ" sz="1600" b="1" i="0" u="none" strike="noStrike" cap="none">
                  <a:solidFill>
                    <a:srgbClr val="000000"/>
                  </a:solidFill>
                  <a:latin typeface="Quattrocento Sans"/>
                  <a:ea typeface="Quattrocento Sans"/>
                  <a:cs typeface="Quattrocento Sans"/>
                  <a:sym typeface="Quattrocento Sans"/>
                </a:rPr>
                <a:t>The strengths and successes of St Francis School attributable to its special character are …</a:t>
              </a:r>
              <a:endParaRPr sz="1600" b="1" i="0" u="none" strike="noStrike" cap="none">
                <a:solidFill>
                  <a:srgbClr val="000000"/>
                </a:solidFill>
                <a:latin typeface="Quattrocento Sans"/>
                <a:ea typeface="Quattrocento Sans"/>
                <a:cs typeface="Quattrocento Sans"/>
                <a:sym typeface="Quattrocento Sans"/>
              </a:endParaRPr>
            </a:p>
          </p:txBody>
        </p:sp>
        <p:sp>
          <p:nvSpPr>
            <p:cNvPr id="212" name="Google Shape;212;p8"/>
            <p:cNvSpPr txBox="1"/>
            <p:nvPr/>
          </p:nvSpPr>
          <p:spPr>
            <a:xfrm>
              <a:off x="-17640" y="1218417"/>
              <a:ext cx="3041100" cy="694912"/>
            </a:xfrm>
            <a:prstGeom prst="rect">
              <a:avLst/>
            </a:prstGeom>
            <a:solidFill>
              <a:srgbClr val="E1EFD8"/>
            </a:solid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NZ" sz="1400" b="1" i="0" u="none" strike="noStrike" cap="none">
                  <a:solidFill>
                    <a:schemeClr val="dk1"/>
                  </a:solidFill>
                  <a:latin typeface="Quattrocento Sans"/>
                  <a:ea typeface="Quattrocento Sans"/>
                  <a:cs typeface="Quattrocento Sans"/>
                  <a:sym typeface="Quattrocento Sans"/>
                </a:rPr>
                <a:t>Expectation of excellence in all endeavours- academic, sporting and cultural</a:t>
              </a:r>
              <a:endParaRPr sz="1400" b="1" i="0" u="none" strike="noStrike" cap="none">
                <a:solidFill>
                  <a:schemeClr val="dk1"/>
                </a:solidFill>
                <a:latin typeface="Quattrocento Sans"/>
                <a:ea typeface="Quattrocento Sans"/>
                <a:cs typeface="Quattrocento Sans"/>
                <a:sym typeface="Quattrocento Sans"/>
              </a:endParaRPr>
            </a:p>
          </p:txBody>
        </p:sp>
        <p:sp>
          <p:nvSpPr>
            <p:cNvPr id="213" name="Google Shape;213;p8"/>
            <p:cNvSpPr txBox="1"/>
            <p:nvPr/>
          </p:nvSpPr>
          <p:spPr>
            <a:xfrm>
              <a:off x="-26836" y="2051510"/>
              <a:ext cx="3050295" cy="585771"/>
            </a:xfrm>
            <a:prstGeom prst="rect">
              <a:avLst/>
            </a:prstGeom>
            <a:solidFill>
              <a:srgbClr val="E1EFD8"/>
            </a:solid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NZ" sz="1400" b="1" i="0" u="none" strike="noStrike" cap="none">
                  <a:solidFill>
                    <a:schemeClr val="dk1"/>
                  </a:solidFill>
                  <a:latin typeface="Quattrocento Sans"/>
                  <a:ea typeface="Quattrocento Sans"/>
                  <a:cs typeface="Quattrocento Sans"/>
                  <a:sym typeface="Quattrocento Sans"/>
                </a:rPr>
                <a:t>Positive and meaningful relationships with children and whanau.</a:t>
              </a:r>
              <a:endParaRPr sz="1400" b="1" i="0" u="none" strike="noStrike" cap="none">
                <a:solidFill>
                  <a:schemeClr val="dk1"/>
                </a:solidFill>
                <a:latin typeface="Quattrocento Sans"/>
                <a:ea typeface="Quattrocento Sans"/>
                <a:cs typeface="Quattrocento Sans"/>
                <a:sym typeface="Quattrocento Sans"/>
              </a:endParaRPr>
            </a:p>
          </p:txBody>
        </p:sp>
        <p:sp>
          <p:nvSpPr>
            <p:cNvPr id="214" name="Google Shape;214;p8"/>
            <p:cNvSpPr txBox="1"/>
            <p:nvPr/>
          </p:nvSpPr>
          <p:spPr>
            <a:xfrm>
              <a:off x="114318" y="2883407"/>
              <a:ext cx="2805284" cy="585771"/>
            </a:xfrm>
            <a:prstGeom prst="rect">
              <a:avLst/>
            </a:prstGeom>
            <a:solidFill>
              <a:srgbClr val="E1EFD8"/>
            </a:solid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dirty="0">
                  <a:solidFill>
                    <a:schemeClr val="dk1"/>
                  </a:solidFill>
                  <a:latin typeface="Quattrocento Sans"/>
                  <a:ea typeface="Quattrocento Sans"/>
                  <a:cs typeface="Quattrocento Sans"/>
                  <a:sym typeface="Quattrocento Sans"/>
                </a:rPr>
                <a:t>The high standard of the behaviour of our children reflecting our school and Gospel Values.</a:t>
              </a:r>
              <a:endParaRPr sz="1200" b="1" i="0" u="none" strike="noStrike" cap="none" dirty="0">
                <a:solidFill>
                  <a:schemeClr val="dk1"/>
                </a:solidFill>
                <a:latin typeface="Quattrocento Sans"/>
                <a:ea typeface="Quattrocento Sans"/>
                <a:cs typeface="Quattrocento Sans"/>
                <a:sym typeface="Quattrocento Sans"/>
              </a:endParaRPr>
            </a:p>
          </p:txBody>
        </p:sp>
        <p:sp>
          <p:nvSpPr>
            <p:cNvPr id="215" name="Google Shape;215;p8"/>
            <p:cNvSpPr txBox="1"/>
            <p:nvPr/>
          </p:nvSpPr>
          <p:spPr>
            <a:xfrm>
              <a:off x="139517" y="3715304"/>
              <a:ext cx="3001929" cy="567225"/>
            </a:xfrm>
            <a:prstGeom prst="rect">
              <a:avLst/>
            </a:prstGeom>
            <a:solidFill>
              <a:srgbClr val="E1EFD8"/>
            </a:solid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NZ" sz="1400" b="1" i="0" u="none" strike="noStrike" cap="none" dirty="0">
                  <a:solidFill>
                    <a:schemeClr val="dk1"/>
                  </a:solidFill>
                  <a:latin typeface="Quattrocento Sans"/>
                  <a:ea typeface="Quattrocento Sans"/>
                  <a:cs typeface="Quattrocento Sans"/>
                  <a:sym typeface="Quattrocento Sans"/>
                </a:rPr>
                <a:t>A </a:t>
              </a:r>
              <a:r>
                <a:rPr lang="en-NZ" sz="2000" b="1" i="0" u="none" strike="noStrike" cap="none" dirty="0">
                  <a:solidFill>
                    <a:schemeClr val="dk1"/>
                  </a:solidFill>
                  <a:latin typeface="Arial"/>
                  <a:ea typeface="Arial"/>
                  <a:cs typeface="Arial"/>
                  <a:sym typeface="Arial"/>
                </a:rPr>
                <a:t> </a:t>
              </a:r>
              <a:r>
                <a:rPr lang="en-NZ" sz="1400" b="1" i="0" u="none" strike="noStrike" cap="none" dirty="0">
                  <a:solidFill>
                    <a:schemeClr val="dk1"/>
                  </a:solidFill>
                  <a:latin typeface="Quattrocento Sans"/>
                  <a:ea typeface="Quattrocento Sans"/>
                  <a:cs typeface="Quattrocento Sans"/>
                  <a:sym typeface="Quattrocento Sans"/>
                </a:rPr>
                <a:t>Family/</a:t>
              </a:r>
              <a:r>
                <a:rPr lang="en-NZ" sz="1400" b="1" i="0" u="none" strike="noStrike" cap="none" dirty="0" err="1">
                  <a:solidFill>
                    <a:schemeClr val="dk1"/>
                  </a:solidFill>
                  <a:latin typeface="Quattrocento Sans"/>
                  <a:ea typeface="Quattrocento Sans"/>
                  <a:cs typeface="Quattrocento Sans"/>
                  <a:sym typeface="Quattrocento Sans"/>
                </a:rPr>
                <a:t>wh</a:t>
              </a:r>
              <a:r>
                <a:rPr lang="en-NZ" sz="1600" b="1" i="0" u="none" strike="noStrike" cap="none" dirty="0" err="1">
                  <a:solidFill>
                    <a:schemeClr val="dk1"/>
                  </a:solidFill>
                  <a:latin typeface="Garamond"/>
                  <a:ea typeface="Garamond"/>
                  <a:cs typeface="Garamond"/>
                  <a:sym typeface="Garamond"/>
                </a:rPr>
                <a:t>ā</a:t>
              </a:r>
              <a:r>
                <a:rPr lang="en-NZ" sz="1400" b="1" i="0" u="none" strike="noStrike" cap="none" dirty="0" err="1">
                  <a:solidFill>
                    <a:schemeClr val="dk1"/>
                  </a:solidFill>
                  <a:latin typeface="Quattrocento Sans"/>
                  <a:ea typeface="Quattrocento Sans"/>
                  <a:cs typeface="Quattrocento Sans"/>
                  <a:sym typeface="Quattrocento Sans"/>
                </a:rPr>
                <a:t>nau</a:t>
              </a:r>
              <a:r>
                <a:rPr lang="en-NZ" sz="1400" b="1" i="0" u="none" strike="noStrike" cap="none" dirty="0">
                  <a:solidFill>
                    <a:schemeClr val="dk1"/>
                  </a:solidFill>
                  <a:latin typeface="Quattrocento Sans"/>
                  <a:ea typeface="Quattrocento Sans"/>
                  <a:cs typeface="Quattrocento Sans"/>
                  <a:sym typeface="Quattrocento Sans"/>
                </a:rPr>
                <a:t> culture within the school</a:t>
              </a:r>
              <a:endParaRPr sz="1400" b="1" i="0" u="none" strike="noStrike" cap="none" dirty="0">
                <a:solidFill>
                  <a:schemeClr val="dk1"/>
                </a:solidFill>
                <a:latin typeface="Quattrocento Sans"/>
                <a:ea typeface="Quattrocento Sans"/>
                <a:cs typeface="Quattrocento Sans"/>
                <a:sym typeface="Quattrocento Sans"/>
              </a:endParaRPr>
            </a:p>
          </p:txBody>
        </p:sp>
        <p:sp>
          <p:nvSpPr>
            <p:cNvPr id="216" name="Google Shape;216;p8"/>
            <p:cNvSpPr txBox="1"/>
            <p:nvPr/>
          </p:nvSpPr>
          <p:spPr>
            <a:xfrm>
              <a:off x="139517" y="4615738"/>
              <a:ext cx="2883942" cy="564151"/>
            </a:xfrm>
            <a:prstGeom prst="rect">
              <a:avLst/>
            </a:prstGeom>
            <a:solidFill>
              <a:srgbClr val="E1EFD8"/>
            </a:solid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dirty="0">
                  <a:solidFill>
                    <a:schemeClr val="dk1"/>
                  </a:solidFill>
                  <a:latin typeface="Quattrocento Sans"/>
                  <a:ea typeface="Quattrocento Sans"/>
                  <a:cs typeface="Quattrocento Sans"/>
                  <a:sym typeface="Quattrocento Sans"/>
                </a:rPr>
                <a:t>2017 Awarded the Green- Gold Enviro-School Status. </a:t>
              </a:r>
              <a:endParaRPr sz="1800" b="0" i="0" u="none" strike="noStrike" cap="none" dirty="0">
                <a:solidFill>
                  <a:schemeClr val="dk1"/>
                </a:solidFill>
                <a:latin typeface="Arial"/>
                <a:ea typeface="Arial"/>
                <a:cs typeface="Arial"/>
                <a:sym typeface="Arial"/>
              </a:endParaRPr>
            </a:p>
            <a:p>
              <a:pPr marL="0" marR="0" lvl="0" indent="0" algn="ctr" rtl="0">
                <a:lnSpc>
                  <a:spcPct val="90000"/>
                </a:lnSpc>
                <a:spcBef>
                  <a:spcPts val="368"/>
                </a:spcBef>
                <a:spcAft>
                  <a:spcPts val="0"/>
                </a:spcAft>
                <a:buClr>
                  <a:srgbClr val="000000"/>
                </a:buClr>
                <a:buSzPts val="1200"/>
                <a:buFont typeface="Arial"/>
                <a:buNone/>
              </a:pPr>
              <a:r>
                <a:rPr lang="en-NZ" sz="1200" b="1" i="0" u="none" strike="noStrike" cap="none" dirty="0">
                  <a:solidFill>
                    <a:schemeClr val="dk1"/>
                  </a:solidFill>
                  <a:latin typeface="Quattrocento Sans"/>
                  <a:ea typeface="Quattrocento Sans"/>
                  <a:cs typeface="Quattrocento Sans"/>
                  <a:sym typeface="Quattrocento Sans"/>
                </a:rPr>
                <a:t>That all gifts are valued.</a:t>
              </a:r>
              <a:endParaRPr sz="1200" b="1" i="0" u="none" strike="noStrike" cap="none" dirty="0">
                <a:solidFill>
                  <a:schemeClr val="dk1"/>
                </a:solidFill>
                <a:latin typeface="Quattrocento Sans"/>
                <a:ea typeface="Quattrocento Sans"/>
                <a:cs typeface="Quattrocento Sans"/>
                <a:sym typeface="Quattrocento Sans"/>
              </a:endParaRPr>
            </a:p>
          </p:txBody>
        </p:sp>
        <p:sp>
          <p:nvSpPr>
            <p:cNvPr id="217" name="Google Shape;217;p8"/>
            <p:cNvSpPr/>
            <p:nvPr/>
          </p:nvSpPr>
          <p:spPr>
            <a:xfrm>
              <a:off x="3239518" y="-249896"/>
              <a:ext cx="3083721" cy="5935432"/>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
            <p:cNvSpPr txBox="1"/>
            <p:nvPr/>
          </p:nvSpPr>
          <p:spPr>
            <a:xfrm>
              <a:off x="3316864" y="-75447"/>
              <a:ext cx="2857675" cy="1088550"/>
            </a:xfrm>
            <a:prstGeom prst="rect">
              <a:avLst/>
            </a:prstGeom>
            <a:solidFill>
              <a:srgbClr val="E1EFD8"/>
            </a:solid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rgbClr val="000000"/>
                  </a:solidFill>
                  <a:latin typeface="Quattrocento Sans"/>
                  <a:ea typeface="Quattrocento Sans"/>
                  <a:cs typeface="Quattrocento Sans"/>
                  <a:sym typeface="Quattrocento Sans"/>
                </a:rPr>
                <a:t>Parents/Caregivers and Parish support and contribute to our school’s special character by …</a:t>
              </a:r>
              <a:endParaRPr sz="1600" b="1" i="0" u="none" strike="noStrike" cap="none">
                <a:solidFill>
                  <a:srgbClr val="000000"/>
                </a:solidFill>
                <a:latin typeface="Quattrocento Sans"/>
                <a:ea typeface="Quattrocento Sans"/>
                <a:cs typeface="Quattrocento Sans"/>
                <a:sym typeface="Quattrocento Sans"/>
              </a:endParaRPr>
            </a:p>
          </p:txBody>
        </p:sp>
        <p:sp>
          <p:nvSpPr>
            <p:cNvPr id="219" name="Google Shape;219;p8"/>
            <p:cNvSpPr txBox="1"/>
            <p:nvPr/>
          </p:nvSpPr>
          <p:spPr>
            <a:xfrm>
              <a:off x="3499317" y="1086640"/>
              <a:ext cx="2675222" cy="558677"/>
            </a:xfrm>
            <a:prstGeom prst="rect">
              <a:avLst/>
            </a:prstGeom>
            <a:solidFill>
              <a:srgbClr val="E1EFD8"/>
            </a:solidFill>
            <a:ln>
              <a:noFill/>
            </a:ln>
          </p:spPr>
          <p:txBody>
            <a:bodyPr spcFirstLastPara="1" wrap="square" lIns="25400" tIns="19050" rIns="25400" bIns="1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Parents/Caregivers and parishioners attend School Masses and Liturgies</a:t>
              </a:r>
              <a:endParaRPr sz="1200" b="1" i="0" u="none" strike="noStrike" cap="none">
                <a:solidFill>
                  <a:schemeClr val="dk1"/>
                </a:solidFill>
                <a:latin typeface="Quattrocento Sans"/>
                <a:ea typeface="Quattrocento Sans"/>
                <a:cs typeface="Quattrocento Sans"/>
                <a:sym typeface="Quattrocento Sans"/>
              </a:endParaRPr>
            </a:p>
          </p:txBody>
        </p:sp>
        <p:sp>
          <p:nvSpPr>
            <p:cNvPr id="220" name="Google Shape;220;p8"/>
            <p:cNvSpPr txBox="1"/>
            <p:nvPr/>
          </p:nvSpPr>
          <p:spPr>
            <a:xfrm>
              <a:off x="3454310" y="1821682"/>
              <a:ext cx="2873447" cy="704196"/>
            </a:xfrm>
            <a:prstGeom prst="rect">
              <a:avLst/>
            </a:prstGeom>
            <a:solidFill>
              <a:srgbClr val="E1EFD8"/>
            </a:solidFill>
            <a:ln>
              <a:noFill/>
            </a:ln>
          </p:spPr>
          <p:txBody>
            <a:bodyPr spcFirstLastPara="1" wrap="square" lIns="25400" tIns="19050" rIns="25400" bIns="1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Education seen as a partnership between school and parents/caregivers – interviews, classroom assistance, school trips. </a:t>
              </a:r>
              <a:endParaRPr sz="1200" b="1" i="0" u="none" strike="noStrike" cap="none">
                <a:solidFill>
                  <a:schemeClr val="dk1"/>
                </a:solidFill>
                <a:latin typeface="Quattrocento Sans"/>
                <a:ea typeface="Quattrocento Sans"/>
                <a:cs typeface="Quattrocento Sans"/>
                <a:sym typeface="Quattrocento Sans"/>
              </a:endParaRPr>
            </a:p>
          </p:txBody>
        </p:sp>
        <p:sp>
          <p:nvSpPr>
            <p:cNvPr id="221" name="Google Shape;221;p8"/>
            <p:cNvSpPr txBox="1"/>
            <p:nvPr/>
          </p:nvSpPr>
          <p:spPr>
            <a:xfrm>
              <a:off x="3398732" y="2682573"/>
              <a:ext cx="2765292" cy="618185"/>
            </a:xfrm>
            <a:prstGeom prst="rect">
              <a:avLst/>
            </a:prstGeom>
            <a:solidFill>
              <a:srgbClr val="E1EFD8"/>
            </a:solidFill>
            <a:ln>
              <a:noFill/>
            </a:ln>
          </p:spPr>
          <p:txBody>
            <a:bodyPr spcFirstLastPara="1" wrap="square" lIns="25400" tIns="19050" rIns="25400" bIns="1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Support for RE programme from parents </a:t>
              </a:r>
              <a:endParaRPr sz="1200" b="1" i="0" u="none" strike="noStrike" cap="none">
                <a:solidFill>
                  <a:schemeClr val="dk1"/>
                </a:solidFill>
                <a:latin typeface="Quattrocento Sans"/>
                <a:ea typeface="Quattrocento Sans"/>
                <a:cs typeface="Quattrocento Sans"/>
                <a:sym typeface="Quattrocento Sans"/>
              </a:endParaRPr>
            </a:p>
          </p:txBody>
        </p:sp>
        <p:sp>
          <p:nvSpPr>
            <p:cNvPr id="222" name="Google Shape;222;p8"/>
            <p:cNvSpPr txBox="1"/>
            <p:nvPr/>
          </p:nvSpPr>
          <p:spPr>
            <a:xfrm>
              <a:off x="3382223" y="3375493"/>
              <a:ext cx="2696466" cy="532795"/>
            </a:xfrm>
            <a:prstGeom prst="rect">
              <a:avLst/>
            </a:prstGeom>
            <a:solidFill>
              <a:srgbClr val="E1EFD8"/>
            </a:solidFill>
            <a:ln>
              <a:noFill/>
            </a:ln>
          </p:spPr>
          <p:txBody>
            <a:bodyPr spcFirstLastPara="1" wrap="square" lIns="25400" tIns="19050" rIns="25400" bIns="1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Parents/Caregivers concern and care for each other</a:t>
              </a:r>
              <a:endParaRPr sz="1200" b="1" i="0" u="none" strike="noStrike" cap="none">
                <a:solidFill>
                  <a:schemeClr val="dk1"/>
                </a:solidFill>
                <a:latin typeface="Quattrocento Sans"/>
                <a:ea typeface="Quattrocento Sans"/>
                <a:cs typeface="Quattrocento Sans"/>
                <a:sym typeface="Quattrocento Sans"/>
              </a:endParaRPr>
            </a:p>
          </p:txBody>
        </p:sp>
        <p:sp>
          <p:nvSpPr>
            <p:cNvPr id="223" name="Google Shape;223;p8"/>
            <p:cNvSpPr txBox="1"/>
            <p:nvPr/>
          </p:nvSpPr>
          <p:spPr>
            <a:xfrm>
              <a:off x="3382223" y="4125743"/>
              <a:ext cx="2627640" cy="618185"/>
            </a:xfrm>
            <a:prstGeom prst="rect">
              <a:avLst/>
            </a:prstGeom>
            <a:solidFill>
              <a:srgbClr val="E1EFD8"/>
            </a:solidFill>
            <a:ln>
              <a:noFill/>
            </a:ln>
          </p:spPr>
          <p:txBody>
            <a:bodyPr spcFirstLastPara="1" wrap="square" lIns="25400" tIns="19050" rIns="25400" bIns="1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Parents/Caregivers willing to undertake roles within the school BOT, Prop Reps, PTA</a:t>
              </a:r>
              <a:endParaRPr sz="1200" b="1" i="0" u="none" strike="noStrike" cap="none">
                <a:solidFill>
                  <a:schemeClr val="dk1"/>
                </a:solidFill>
                <a:latin typeface="Quattrocento Sans"/>
                <a:ea typeface="Quattrocento Sans"/>
                <a:cs typeface="Quattrocento Sans"/>
                <a:sym typeface="Quattrocento Sans"/>
              </a:endParaRPr>
            </a:p>
          </p:txBody>
        </p:sp>
        <p:sp>
          <p:nvSpPr>
            <p:cNvPr id="224" name="Google Shape;224;p8"/>
            <p:cNvSpPr/>
            <p:nvPr/>
          </p:nvSpPr>
          <p:spPr>
            <a:xfrm>
              <a:off x="6421311" y="-196202"/>
              <a:ext cx="5063221" cy="5730158"/>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8"/>
            <p:cNvSpPr txBox="1"/>
            <p:nvPr/>
          </p:nvSpPr>
          <p:spPr>
            <a:xfrm>
              <a:off x="6974394" y="-196202"/>
              <a:ext cx="3997334" cy="1407596"/>
            </a:xfrm>
            <a:prstGeom prst="rect">
              <a:avLst/>
            </a:prstGeom>
            <a:solidFill>
              <a:srgbClr val="E1EFD8"/>
            </a:solidFill>
            <a:ln>
              <a:noFill/>
            </a:ln>
          </p:spPr>
          <p:txBody>
            <a:bodyPr spcFirstLastPara="1" wrap="square" lIns="53325" tIns="53325" rIns="53325" bIns="53325" anchor="ctr" anchorCtr="0">
              <a:noAutofit/>
            </a:bodyPr>
            <a:lstStyle/>
            <a:p>
              <a:pPr marL="0" marR="0" lvl="0" indent="0" algn="l" rtl="0">
                <a:lnSpc>
                  <a:spcPct val="100000"/>
                </a:lnSpc>
                <a:spcBef>
                  <a:spcPts val="0"/>
                </a:spcBef>
                <a:spcAft>
                  <a:spcPts val="0"/>
                </a:spcAft>
                <a:buClr>
                  <a:srgbClr val="000000"/>
                </a:buClr>
                <a:buSzPts val="1400"/>
                <a:buFont typeface="Quattrocento Sans"/>
                <a:buNone/>
              </a:pPr>
              <a:r>
                <a:rPr lang="en-NZ" sz="1600" b="1" i="0" u="none" strike="noStrike" cap="none" dirty="0">
                  <a:solidFill>
                    <a:srgbClr val="000000"/>
                  </a:solidFill>
                  <a:latin typeface="Quattrocento Sans"/>
                  <a:ea typeface="Quattrocento Sans"/>
                  <a:cs typeface="Quattrocento Sans"/>
                  <a:sym typeface="Quattrocento Sans"/>
                </a:rPr>
                <a:t>… The staff ensures that this special character is integrated into the whole curriculum and is a valued part of life at St Francis.…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Quattrocento Sans"/>
                <a:ea typeface="Quattrocento Sans"/>
                <a:cs typeface="Quattrocento Sans"/>
                <a:sym typeface="Quattrocento Sans"/>
              </a:endParaRPr>
            </a:p>
          </p:txBody>
        </p:sp>
        <p:sp>
          <p:nvSpPr>
            <p:cNvPr id="226" name="Google Shape;226;p8"/>
            <p:cNvSpPr txBox="1"/>
            <p:nvPr/>
          </p:nvSpPr>
          <p:spPr>
            <a:xfrm>
              <a:off x="6473211" y="862875"/>
              <a:ext cx="4934881" cy="795341"/>
            </a:xfrm>
            <a:prstGeom prst="rect">
              <a:avLst/>
            </a:prstGeom>
            <a:solidFill>
              <a:srgbClr val="E1EFD8"/>
            </a:solid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An aspect of the Special Character of the school underpins the ‘big idea’ or theme and permeates all other curricula topics for the year.  </a:t>
              </a:r>
              <a:endParaRPr sz="1200" b="1" i="0" u="none" strike="noStrike" cap="none">
                <a:solidFill>
                  <a:schemeClr val="dk1"/>
                </a:solidFill>
                <a:latin typeface="Quattrocento Sans"/>
                <a:ea typeface="Quattrocento Sans"/>
                <a:cs typeface="Quattrocento Sans"/>
                <a:sym typeface="Quattrocento Sans"/>
              </a:endParaRPr>
            </a:p>
          </p:txBody>
        </p:sp>
        <p:sp>
          <p:nvSpPr>
            <p:cNvPr id="227" name="Google Shape;227;p8"/>
            <p:cNvSpPr txBox="1"/>
            <p:nvPr/>
          </p:nvSpPr>
          <p:spPr>
            <a:xfrm>
              <a:off x="6538031" y="1691872"/>
              <a:ext cx="4870061" cy="385885"/>
            </a:xfrm>
            <a:prstGeom prst="rect">
              <a:avLst/>
            </a:prstGeom>
            <a:solidFill>
              <a:srgbClr val="E1EFD8"/>
            </a:solidFill>
            <a:ln>
              <a:noFill/>
            </a:ln>
          </p:spPr>
          <p:txBody>
            <a:bodyPr spcFirstLastPara="1" wrap="square" lIns="20300" tIns="15225" rIns="203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Class prayer, Assembly and Liturgies, grace before meals are an integral part of the school day – a part of who we are and the culture of the school!</a:t>
              </a:r>
              <a:endParaRPr sz="1200" b="1" i="0" u="none" strike="noStrike" cap="none">
                <a:solidFill>
                  <a:schemeClr val="dk1"/>
                </a:solidFill>
                <a:latin typeface="Quattrocento Sans"/>
                <a:ea typeface="Quattrocento Sans"/>
                <a:cs typeface="Quattrocento Sans"/>
                <a:sym typeface="Quattrocento Sans"/>
              </a:endParaRPr>
            </a:p>
          </p:txBody>
        </p:sp>
        <p:sp>
          <p:nvSpPr>
            <p:cNvPr id="228" name="Google Shape;228;p8"/>
            <p:cNvSpPr txBox="1"/>
            <p:nvPr/>
          </p:nvSpPr>
          <p:spPr>
            <a:xfrm>
              <a:off x="6538031" y="2149242"/>
              <a:ext cx="4870125" cy="416639"/>
            </a:xfrm>
            <a:prstGeom prst="rect">
              <a:avLst/>
            </a:prstGeom>
            <a:solidFill>
              <a:srgbClr val="E1EFD8"/>
            </a:solid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Celebration of special feast and Holy days that connect with our school. Whanau included in celebrations</a:t>
              </a:r>
              <a:endParaRPr sz="1200" b="1" i="0" u="none" strike="noStrike" cap="none">
                <a:solidFill>
                  <a:schemeClr val="dk1"/>
                </a:solidFill>
                <a:latin typeface="Quattrocento Sans"/>
                <a:ea typeface="Quattrocento Sans"/>
                <a:cs typeface="Quattrocento Sans"/>
                <a:sym typeface="Quattrocento Sans"/>
              </a:endParaRPr>
            </a:p>
          </p:txBody>
        </p:sp>
        <p:sp>
          <p:nvSpPr>
            <p:cNvPr id="229" name="Google Shape;229;p8"/>
            <p:cNvSpPr txBox="1"/>
            <p:nvPr/>
          </p:nvSpPr>
          <p:spPr>
            <a:xfrm>
              <a:off x="6656321" y="2731310"/>
              <a:ext cx="4762852" cy="385885"/>
            </a:xfrm>
            <a:prstGeom prst="rect">
              <a:avLst/>
            </a:prstGeom>
            <a:solidFill>
              <a:srgbClr val="E1EFD8"/>
            </a:solid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Interaction with other adults and students based on the knowledge we are each precious in the sight of God and made in His image</a:t>
              </a:r>
              <a:r>
                <a:rPr lang="en-NZ" sz="1100" b="1" i="0" u="none" strike="noStrike" cap="none">
                  <a:solidFill>
                    <a:schemeClr val="dk1"/>
                  </a:solidFill>
                  <a:latin typeface="Quattrocento Sans"/>
                  <a:ea typeface="Quattrocento Sans"/>
                  <a:cs typeface="Quattrocento Sans"/>
                  <a:sym typeface="Quattrocento Sans"/>
                </a:rPr>
                <a:t>,</a:t>
              </a:r>
              <a:endParaRPr sz="1100" b="1" i="0" u="none" strike="noStrike" cap="none">
                <a:solidFill>
                  <a:schemeClr val="dk1"/>
                </a:solidFill>
                <a:latin typeface="Quattrocento Sans"/>
                <a:ea typeface="Quattrocento Sans"/>
                <a:cs typeface="Quattrocento Sans"/>
                <a:sym typeface="Quattrocento Sans"/>
              </a:endParaRPr>
            </a:p>
          </p:txBody>
        </p:sp>
        <p:sp>
          <p:nvSpPr>
            <p:cNvPr id="230" name="Google Shape;230;p8"/>
            <p:cNvSpPr txBox="1"/>
            <p:nvPr/>
          </p:nvSpPr>
          <p:spPr>
            <a:xfrm>
              <a:off x="6656321" y="3277458"/>
              <a:ext cx="4616551" cy="383439"/>
            </a:xfrm>
            <a:prstGeom prst="rect">
              <a:avLst/>
            </a:prstGeom>
            <a:solidFill>
              <a:srgbClr val="E1EFD8"/>
            </a:solidFill>
            <a:ln>
              <a:noFill/>
            </a:ln>
          </p:spPr>
          <p:txBody>
            <a:bodyPr spcFirstLastPara="1" wrap="square" lIns="27925" tIns="20950" rIns="27925" bIns="209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 Positive behaviour management with an emphasis on our school values.  A focus on reconciliation and restoring of mana when . The human dignity of all remain in tact.</a:t>
              </a:r>
              <a:r>
                <a:rPr lang="en-NZ" sz="1050" b="1" i="0" u="none" strike="noStrike" cap="none">
                  <a:solidFill>
                    <a:srgbClr val="FFFFFF"/>
                  </a:solidFill>
                  <a:latin typeface="Quattrocento Sans"/>
                  <a:ea typeface="Quattrocento Sans"/>
                  <a:cs typeface="Quattrocento Sans"/>
                  <a:sym typeface="Quattrocento Sans"/>
                </a:rPr>
                <a:t>.</a:t>
              </a:r>
              <a:endParaRPr sz="1050" b="1" i="0" u="none" strike="noStrike" cap="none">
                <a:solidFill>
                  <a:srgbClr val="FFFFFF"/>
                </a:solidFill>
                <a:latin typeface="Quattrocento Sans"/>
                <a:ea typeface="Quattrocento Sans"/>
                <a:cs typeface="Quattrocento Sans"/>
                <a:sym typeface="Quattrocento Sans"/>
              </a:endParaRPr>
            </a:p>
          </p:txBody>
        </p:sp>
        <p:sp>
          <p:nvSpPr>
            <p:cNvPr id="231" name="Google Shape;231;p8"/>
            <p:cNvSpPr txBox="1"/>
            <p:nvPr/>
          </p:nvSpPr>
          <p:spPr>
            <a:xfrm>
              <a:off x="6538031" y="3733425"/>
              <a:ext cx="4820443" cy="385885"/>
            </a:xfrm>
            <a:prstGeom prst="rect">
              <a:avLst/>
            </a:prstGeom>
            <a:solidFill>
              <a:srgbClr val="E1EFD8"/>
            </a:solidFill>
            <a:ln>
              <a:noFill/>
            </a:ln>
          </p:spPr>
          <p:txBody>
            <a:bodyPr spcFirstLastPara="1" wrap="square" lIns="25400" tIns="19050" rIns="25400" bIns="1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NZ" sz="1200" b="1" i="0" u="none" strike="noStrike" cap="none">
                  <a:solidFill>
                    <a:schemeClr val="dk1"/>
                  </a:solidFill>
                  <a:latin typeface="Quattrocento Sans"/>
                  <a:ea typeface="Quattrocento Sans"/>
                  <a:cs typeface="Quattrocento Sans"/>
                  <a:sym typeface="Quattrocento Sans"/>
                </a:rPr>
                <a:t>Staff support and promote the sacramental programme </a:t>
              </a:r>
              <a:endParaRPr sz="1200" b="1" i="0" u="none" strike="noStrike" cap="none">
                <a:solidFill>
                  <a:schemeClr val="dk1"/>
                </a:solidFill>
                <a:latin typeface="Quattrocento Sans"/>
                <a:ea typeface="Quattrocento Sans"/>
                <a:cs typeface="Quattrocento Sans"/>
                <a:sym typeface="Quattrocento Sans"/>
              </a:endParaRPr>
            </a:p>
          </p:txBody>
        </p:sp>
        <p:sp>
          <p:nvSpPr>
            <p:cNvPr id="232" name="Google Shape;232;p8"/>
            <p:cNvSpPr txBox="1"/>
            <p:nvPr/>
          </p:nvSpPr>
          <p:spPr>
            <a:xfrm>
              <a:off x="6538031" y="4038416"/>
              <a:ext cx="4914191" cy="723398"/>
            </a:xfrm>
            <a:prstGeom prst="rect">
              <a:avLst/>
            </a:prstGeom>
            <a:solidFill>
              <a:srgbClr val="E1EFD8"/>
            </a:solidFill>
            <a:ln>
              <a:noFill/>
            </a:ln>
          </p:spPr>
          <p:txBody>
            <a:bodyPr spcFirstLastPara="1" wrap="square" lIns="17775" tIns="13325" rIns="17775" bIns="133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NZ" sz="1100" b="1" i="0" u="none" strike="noStrike" cap="none">
                  <a:solidFill>
                    <a:schemeClr val="dk1"/>
                  </a:solidFill>
                  <a:latin typeface="Quattrocento Sans"/>
                  <a:ea typeface="Quattrocento Sans"/>
                  <a:cs typeface="Quattrocento Sans"/>
                  <a:sym typeface="Quattrocento Sans"/>
                </a:rPr>
                <a:t>School Whanau groups system – Chanel, Pompallier, MacKillop, Nivard, Children all belong to one of our whanau groups.</a:t>
              </a:r>
              <a:endParaRPr sz="1200" b="1" i="0" u="none" strike="noStrike" cap="none">
                <a:solidFill>
                  <a:schemeClr val="dk1"/>
                </a:solidFill>
                <a:latin typeface="Quattrocento Sans"/>
                <a:ea typeface="Quattrocento Sans"/>
                <a:cs typeface="Quattrocento Sans"/>
                <a:sym typeface="Quattrocento Sans"/>
              </a:endParaRPr>
            </a:p>
          </p:txBody>
        </p:sp>
      </p:grpSp>
      <p:pic>
        <p:nvPicPr>
          <p:cNvPr id="233" name="Google Shape;233;p8"/>
          <p:cNvPicPr preferRelativeResize="0"/>
          <p:nvPr/>
        </p:nvPicPr>
        <p:blipFill rotWithShape="1">
          <a:blip r:embed="rId3">
            <a:alphaModFix/>
          </a:blip>
          <a:srcRect/>
          <a:stretch/>
        </p:blipFill>
        <p:spPr>
          <a:xfrm>
            <a:off x="11265881" y="135051"/>
            <a:ext cx="643354" cy="7875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6"/>
          <p:cNvSpPr txBox="1">
            <a:spLocks noGrp="1"/>
          </p:cNvSpPr>
          <p:nvPr>
            <p:ph type="title"/>
          </p:nvPr>
        </p:nvSpPr>
        <p:spPr>
          <a:xfrm>
            <a:off x="117761" y="-532482"/>
            <a:ext cx="11813506" cy="1219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290A"/>
              </a:buClr>
              <a:buSzPts val="3600"/>
              <a:buFont typeface="Quattrocento Sans"/>
              <a:buNone/>
            </a:pPr>
            <a:r>
              <a:rPr lang="en-NZ" sz="3600" b="1" i="1" u="none" strike="noStrike" cap="none">
                <a:solidFill>
                  <a:srgbClr val="4D290A"/>
                </a:solidFill>
                <a:latin typeface="Quattrocento Sans"/>
                <a:ea typeface="Quattrocento Sans"/>
                <a:cs typeface="Quattrocento Sans"/>
                <a:sym typeface="Quattrocento Sans"/>
              </a:rPr>
              <a:t>School Operations, Governance and Management</a:t>
            </a:r>
            <a:endParaRPr sz="3600" b="0" i="0" u="none" strike="noStrike" cap="none">
              <a:solidFill>
                <a:srgbClr val="4D290A"/>
              </a:solidFill>
              <a:latin typeface="Quattrocento Sans"/>
              <a:ea typeface="Quattrocento Sans"/>
              <a:cs typeface="Quattrocento Sans"/>
              <a:sym typeface="Quattrocento Sans"/>
            </a:endParaRPr>
          </a:p>
        </p:txBody>
      </p:sp>
      <p:sp>
        <p:nvSpPr>
          <p:cNvPr id="294" name="Google Shape;294;p16"/>
          <p:cNvSpPr txBox="1">
            <a:spLocks noGrp="1"/>
          </p:cNvSpPr>
          <p:nvPr>
            <p:ph type="sldNum" idx="12"/>
          </p:nvPr>
        </p:nvSpPr>
        <p:spPr>
          <a:xfrm>
            <a:off x="478805" y="623369"/>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1"/>
              <a:buFont typeface="Arial"/>
              <a:buNone/>
            </a:pPr>
            <a:fld id="{00000000-1234-1234-1234-123412341234}" type="slidenum">
              <a:rPr lang="en-NZ" sz="1001" b="0" i="0" u="none" strike="noStrike" cap="none">
                <a:solidFill>
                  <a:srgbClr val="000000"/>
                </a:solidFill>
                <a:latin typeface="Quattrocento Sans"/>
                <a:ea typeface="Quattrocento Sans"/>
                <a:cs typeface="Quattrocento Sans"/>
                <a:sym typeface="Quattrocento Sans"/>
              </a:rPr>
              <a:t>11</a:t>
            </a:fld>
            <a:endParaRPr sz="1001" b="0" i="0" u="none" strike="noStrike" cap="none">
              <a:solidFill>
                <a:srgbClr val="000000"/>
              </a:solidFill>
              <a:latin typeface="Quattrocento Sans"/>
              <a:ea typeface="Quattrocento Sans"/>
              <a:cs typeface="Quattrocento Sans"/>
              <a:sym typeface="Quattrocento Sans"/>
            </a:endParaRPr>
          </a:p>
        </p:txBody>
      </p:sp>
      <p:sp>
        <p:nvSpPr>
          <p:cNvPr id="295" name="Google Shape;295;p16"/>
          <p:cNvSpPr txBox="1"/>
          <p:nvPr/>
        </p:nvSpPr>
        <p:spPr>
          <a:xfrm>
            <a:off x="297456" y="1017220"/>
            <a:ext cx="5508433" cy="5357749"/>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r>
              <a:rPr lang="en-NZ" sz="1801" b="1" i="0" u="none" strike="noStrike" cap="none" dirty="0">
                <a:solidFill>
                  <a:schemeClr val="dk1"/>
                </a:solidFill>
                <a:latin typeface="Quattrocento Sans"/>
                <a:ea typeface="Quattrocento Sans"/>
                <a:cs typeface="Quattrocento Sans"/>
                <a:sym typeface="Quattrocento Sans"/>
              </a:rPr>
              <a:t>Curriculum</a:t>
            </a:r>
            <a:endParaRPr sz="1801" b="1" i="1" u="none" strike="noStrike" cap="none"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801"/>
              <a:buFont typeface="Arial"/>
              <a:buNone/>
            </a:pPr>
            <a:r>
              <a:rPr lang="en-NZ" sz="1801" b="0" i="1" u="none" strike="noStrike" cap="none" dirty="0">
                <a:solidFill>
                  <a:schemeClr val="dk1"/>
                </a:solidFill>
                <a:latin typeface="Quattrocento Sans"/>
                <a:ea typeface="Quattrocento Sans"/>
                <a:cs typeface="Quattrocento Sans"/>
                <a:sym typeface="Quattrocento Sans"/>
              </a:rPr>
              <a:t> Key documents that support the St Francis School Charter relating to curriculum include:</a:t>
            </a:r>
            <a:endParaRPr sz="1801" b="0" i="0" u="none" strike="noStrike" cap="none"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801"/>
              <a:buFont typeface="Arial"/>
              <a:buNone/>
            </a:pPr>
            <a:r>
              <a:rPr lang="en-NZ" sz="1801" b="0" i="0" u="none" strike="noStrike" cap="none" dirty="0">
                <a:solidFill>
                  <a:schemeClr val="dk1"/>
                </a:solidFill>
                <a:latin typeface="Quattrocento Sans"/>
                <a:ea typeface="Quattrocento Sans"/>
                <a:cs typeface="Quattrocento Sans"/>
                <a:sym typeface="Quattrocento Sans"/>
              </a:rPr>
              <a:t> </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Refreshed New Zealand Curriculum </a:t>
            </a:r>
            <a:endParaRPr dirty="0"/>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Religious Education Curriculum – </a:t>
            </a:r>
            <a:r>
              <a:rPr lang="en-NZ" sz="1801" b="0" i="0" u="none" strike="noStrike" cap="none" dirty="0" err="1">
                <a:solidFill>
                  <a:schemeClr val="dk1"/>
                </a:solidFill>
                <a:latin typeface="Quattrocento Sans"/>
                <a:ea typeface="Quattrocento Sans"/>
                <a:cs typeface="Quattrocento Sans"/>
                <a:sym typeface="Quattrocento Sans"/>
              </a:rPr>
              <a:t>Te</a:t>
            </a:r>
            <a:r>
              <a:rPr lang="en-NZ" sz="1801" b="0" i="0" u="none" strike="noStrike" cap="none" dirty="0">
                <a:solidFill>
                  <a:schemeClr val="dk1"/>
                </a:solidFill>
                <a:latin typeface="Quattrocento Sans"/>
                <a:ea typeface="Quattrocento Sans"/>
                <a:cs typeface="Quattrocento Sans"/>
                <a:sym typeface="Quattrocento Sans"/>
              </a:rPr>
              <a:t> tatou Whakapono</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Curriculum policies and implementation plans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Planning and assessment documents include achievement expectations, assessment map, timetable and plan, RE plan for year, Big Idea focus for the year and Term. </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NELPS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Curriculum and associated policies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Strategic plan and annual Implementation plan.</a:t>
            </a:r>
            <a:endParaRPr dirty="0"/>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Catholic Education of School age Children document.</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endParaRPr sz="1801" b="0" i="0" u="none" strike="noStrike" cap="none" dirty="0">
              <a:solidFill>
                <a:srgbClr val="FFFFFF"/>
              </a:solidFill>
              <a:latin typeface="Quattrocento Sans"/>
              <a:ea typeface="Quattrocento Sans"/>
              <a:cs typeface="Quattrocento Sans"/>
              <a:sym typeface="Quattrocento Sans"/>
            </a:endParaRPr>
          </a:p>
        </p:txBody>
      </p:sp>
      <p:sp>
        <p:nvSpPr>
          <p:cNvPr id="296" name="Google Shape;296;p16"/>
          <p:cNvSpPr txBox="1"/>
          <p:nvPr/>
        </p:nvSpPr>
        <p:spPr>
          <a:xfrm>
            <a:off x="6103344" y="1017221"/>
            <a:ext cx="5494368" cy="5357749"/>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r>
              <a:rPr lang="en-NZ" sz="1801" b="1" i="0" u="none" strike="noStrike" cap="none" dirty="0">
                <a:solidFill>
                  <a:schemeClr val="dk1"/>
                </a:solidFill>
                <a:latin typeface="Quattrocento Sans"/>
                <a:ea typeface="Quattrocento Sans"/>
                <a:cs typeface="Quattrocento Sans"/>
                <a:sym typeface="Quattrocento Sans"/>
              </a:rPr>
              <a:t>People</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r>
              <a:rPr lang="en-NZ" sz="1801" b="0" i="1" u="none" strike="noStrike" cap="none" dirty="0">
                <a:solidFill>
                  <a:schemeClr val="dk1"/>
                </a:solidFill>
                <a:latin typeface="Quattrocento Sans"/>
                <a:ea typeface="Quattrocento Sans"/>
                <a:cs typeface="Quattrocento Sans"/>
                <a:sym typeface="Quattrocento Sans"/>
              </a:rPr>
              <a:t> Key Documents that support the St Francis School charter relating to people.</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Job Descriptions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Performance Agreements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Staff and Principal </a:t>
            </a:r>
            <a:r>
              <a:rPr lang="en-NZ" sz="1801" b="0" i="0" u="none" strike="noStrike" cap="none" dirty="0" err="1">
                <a:solidFill>
                  <a:schemeClr val="dk1"/>
                </a:solidFill>
                <a:latin typeface="Quattrocento Sans"/>
                <a:ea typeface="Quattrocento Sans"/>
                <a:cs typeface="Quattrocento Sans"/>
                <a:sym typeface="Quattrocento Sans"/>
              </a:rPr>
              <a:t>Proffesional</a:t>
            </a:r>
            <a:r>
              <a:rPr lang="en-NZ" sz="1801" b="0" i="0" u="none" strike="noStrike" cap="none" dirty="0">
                <a:solidFill>
                  <a:schemeClr val="dk1"/>
                </a:solidFill>
                <a:latin typeface="Quattrocento Sans"/>
                <a:ea typeface="Quattrocento Sans"/>
                <a:cs typeface="Quattrocento Sans"/>
                <a:sym typeface="Quattrocento Sans"/>
              </a:rPr>
              <a:t> Growth cycles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Staff Professional Development </a:t>
            </a: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Roles and responsibilities </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Accident and Medicine Registers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Personnel and Curriculum Policies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Strategic Plan</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Annual Plan</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Board of Trustees job descriptions and responsibilities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Police Vetting </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E-learning – devices parental consent </a:t>
            </a:r>
            <a:endParaRPr sz="1801" b="0" i="0" u="none" strike="noStrike" cap="none" dirty="0">
              <a:solidFill>
                <a:schemeClr val="dk1"/>
              </a:solidFill>
              <a:latin typeface="Quattrocento Sans"/>
              <a:ea typeface="Quattrocento Sans"/>
              <a:cs typeface="Quattrocento Sans"/>
              <a:sym typeface="Quattrocento Sans"/>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Visitors Book  </a:t>
            </a:r>
            <a:endParaRPr sz="14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17761" y="-367229"/>
            <a:ext cx="11813506" cy="1219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290A"/>
              </a:buClr>
              <a:buSzPts val="3200"/>
              <a:buFont typeface="Quattrocento Sans"/>
              <a:buNone/>
            </a:pPr>
            <a:r>
              <a:rPr lang="en-NZ" sz="3200" b="1" i="1" u="none" strike="noStrike" cap="none">
                <a:solidFill>
                  <a:srgbClr val="4D290A"/>
                </a:solidFill>
                <a:latin typeface="Quattrocento Sans"/>
                <a:ea typeface="Quattrocento Sans"/>
                <a:cs typeface="Quattrocento Sans"/>
                <a:sym typeface="Quattrocento Sans"/>
              </a:rPr>
              <a:t>School Operations, Governance and Management</a:t>
            </a:r>
            <a:endParaRPr sz="3200" b="0" i="0" u="none" strike="noStrike" cap="none">
              <a:solidFill>
                <a:srgbClr val="4D290A"/>
              </a:solidFill>
              <a:latin typeface="Quattrocento Sans"/>
              <a:ea typeface="Quattrocento Sans"/>
              <a:cs typeface="Quattrocento Sans"/>
              <a:sym typeface="Quattrocento Sans"/>
            </a:endParaRPr>
          </a:p>
        </p:txBody>
      </p:sp>
      <p:sp>
        <p:nvSpPr>
          <p:cNvPr id="302" name="Google Shape;302;p17"/>
          <p:cNvSpPr txBox="1">
            <a:spLocks noGrp="1"/>
          </p:cNvSpPr>
          <p:nvPr>
            <p:ph type="sldNum" idx="12"/>
          </p:nvPr>
        </p:nvSpPr>
        <p:spPr>
          <a:xfrm>
            <a:off x="498683" y="128071"/>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1"/>
              <a:buFont typeface="Arial"/>
              <a:buNone/>
            </a:pPr>
            <a:fld id="{00000000-1234-1234-1234-123412341234}" type="slidenum">
              <a:rPr lang="en-NZ" sz="1001" b="0" i="0" u="none" strike="noStrike" cap="none">
                <a:solidFill>
                  <a:srgbClr val="000000"/>
                </a:solidFill>
                <a:latin typeface="Quattrocento Sans"/>
                <a:ea typeface="Quattrocento Sans"/>
                <a:cs typeface="Quattrocento Sans"/>
                <a:sym typeface="Quattrocento Sans"/>
              </a:rPr>
              <a:t>12</a:t>
            </a:fld>
            <a:endParaRPr sz="1001" b="0" i="0" u="none" strike="noStrike" cap="none">
              <a:solidFill>
                <a:srgbClr val="000000"/>
              </a:solidFill>
              <a:latin typeface="Quattrocento Sans"/>
              <a:ea typeface="Quattrocento Sans"/>
              <a:cs typeface="Quattrocento Sans"/>
              <a:sym typeface="Quattrocento Sans"/>
            </a:endParaRPr>
          </a:p>
        </p:txBody>
      </p:sp>
      <p:sp>
        <p:nvSpPr>
          <p:cNvPr id="303" name="Google Shape;303;p17"/>
          <p:cNvSpPr txBox="1"/>
          <p:nvPr/>
        </p:nvSpPr>
        <p:spPr>
          <a:xfrm>
            <a:off x="8262648" y="952696"/>
            <a:ext cx="3294046" cy="4803494"/>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r>
              <a:rPr lang="en-NZ" sz="1801" b="1" i="0" u="none" strike="noStrike" cap="none">
                <a:solidFill>
                  <a:schemeClr val="dk1"/>
                </a:solidFill>
                <a:latin typeface="Quattrocento Sans"/>
                <a:ea typeface="Quattrocento Sans"/>
                <a:cs typeface="Quattrocento Sans"/>
                <a:sym typeface="Quattrocento Sans"/>
              </a:rPr>
              <a:t>Health and Safety</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r>
              <a:rPr lang="en-NZ" sz="1801" b="0" i="0" u="none" strike="noStrike" cap="none">
                <a:solidFill>
                  <a:schemeClr val="dk1"/>
                </a:solidFill>
                <a:latin typeface="Quattrocento Sans"/>
                <a:ea typeface="Quattrocento Sans"/>
                <a:cs typeface="Quattrocento Sans"/>
                <a:sym typeface="Quattrocento Sans"/>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r>
              <a:rPr lang="en-NZ" sz="1801" b="0" i="1" u="none" strike="noStrike" cap="none">
                <a:solidFill>
                  <a:schemeClr val="dk1"/>
                </a:solidFill>
                <a:latin typeface="Quattrocento Sans"/>
                <a:ea typeface="Quattrocento Sans"/>
                <a:cs typeface="Quattrocento Sans"/>
                <a:sym typeface="Quattrocento Sans"/>
              </a:rPr>
              <a:t>Key documents that support the St Francis School charter relating to health and safety include:</a:t>
            </a:r>
            <a:endParaRPr sz="1801" b="0" i="0" u="none" strike="noStrike" cap="none">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801"/>
              <a:buFont typeface="Arial"/>
              <a:buNone/>
            </a:pPr>
            <a:r>
              <a:rPr lang="en-NZ" sz="1801" b="0" i="1" u="none" strike="noStrike" cap="none">
                <a:solidFill>
                  <a:schemeClr val="dk1"/>
                </a:solidFill>
                <a:latin typeface="Quattrocento Sans"/>
                <a:ea typeface="Quattrocento Sans"/>
                <a:cs typeface="Quattrocento Sans"/>
                <a:sym typeface="Quattrocento Sans"/>
              </a:rPr>
              <a:t> </a:t>
            </a:r>
            <a:endParaRPr sz="1801" b="0" i="0" u="none" strike="noStrike" cap="none">
              <a:solidFill>
                <a:schemeClr val="dk1"/>
              </a:solidFill>
              <a:latin typeface="Quattrocento Sans"/>
              <a:ea typeface="Quattrocento Sans"/>
              <a:cs typeface="Quattrocento Sans"/>
              <a:sym typeface="Quattrocento Sans"/>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a:solidFill>
                  <a:schemeClr val="dk1"/>
                </a:solidFill>
                <a:latin typeface="Quattrocento Sans"/>
                <a:ea typeface="Quattrocento Sans"/>
                <a:cs typeface="Quattrocento Sans"/>
                <a:sym typeface="Quattrocento Sans"/>
              </a:rPr>
              <a:t>Strategic plan</a:t>
            </a:r>
            <a:endParaRPr sz="1400" b="0" i="0" u="none" strike="noStrike" cap="none">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a:solidFill>
                  <a:schemeClr val="dk1"/>
                </a:solidFill>
                <a:latin typeface="Quattrocento Sans"/>
                <a:ea typeface="Quattrocento Sans"/>
                <a:cs typeface="Quattrocento Sans"/>
                <a:sym typeface="Quattrocento Sans"/>
              </a:rPr>
              <a:t>Annual plan</a:t>
            </a:r>
            <a:endParaRPr sz="1400" b="0" i="0" u="none" strike="noStrike" cap="none">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a:solidFill>
                  <a:schemeClr val="dk1"/>
                </a:solidFill>
                <a:latin typeface="Quattrocento Sans"/>
                <a:ea typeface="Quattrocento Sans"/>
                <a:cs typeface="Quattrocento Sans"/>
                <a:sym typeface="Quattrocento Sans"/>
              </a:rPr>
              <a:t>Hazards register</a:t>
            </a:r>
            <a:endParaRPr sz="1400" b="0" i="0" u="none" strike="noStrike" cap="none">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a:solidFill>
                  <a:schemeClr val="dk1"/>
                </a:solidFill>
                <a:latin typeface="Quattrocento Sans"/>
                <a:ea typeface="Quattrocento Sans"/>
                <a:cs typeface="Quattrocento Sans"/>
                <a:sym typeface="Quattrocento Sans"/>
              </a:rPr>
              <a:t>Health and Safety register</a:t>
            </a:r>
            <a:endParaRPr sz="1400" b="0" i="0" u="none" strike="noStrike" cap="none">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a:solidFill>
                  <a:schemeClr val="dk1"/>
                </a:solidFill>
                <a:latin typeface="Quattrocento Sans"/>
                <a:ea typeface="Quattrocento Sans"/>
                <a:cs typeface="Quattrocento Sans"/>
                <a:sym typeface="Quattrocento Sans"/>
              </a:rPr>
              <a:t>Maintenance Schedule</a:t>
            </a:r>
            <a:endParaRPr sz="1400" b="0" i="0" u="none" strike="noStrike" cap="none">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a:solidFill>
                  <a:schemeClr val="dk1"/>
                </a:solidFill>
                <a:latin typeface="Quattrocento Sans"/>
                <a:ea typeface="Quattrocento Sans"/>
                <a:cs typeface="Quattrocento Sans"/>
                <a:sym typeface="Quattrocento Sans"/>
              </a:rPr>
              <a:t>Evacuation procedures</a:t>
            </a:r>
            <a:endParaRPr sz="1400" b="0" i="0" u="none" strike="noStrike" cap="none">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a:solidFill>
                  <a:schemeClr val="dk1"/>
                </a:solidFill>
                <a:latin typeface="Quattrocento Sans"/>
                <a:ea typeface="Quattrocento Sans"/>
                <a:cs typeface="Quattrocento Sans"/>
                <a:sym typeface="Quattrocento Sans"/>
              </a:rPr>
              <a:t>Associated Policies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801"/>
              <a:buFont typeface="Arial"/>
              <a:buNone/>
            </a:pPr>
            <a:endParaRPr sz="1801" b="0" i="0" u="none" strike="noStrike" cap="none">
              <a:solidFill>
                <a:srgbClr val="FFFFFF"/>
              </a:solidFill>
              <a:latin typeface="Quattrocento Sans"/>
              <a:ea typeface="Quattrocento Sans"/>
              <a:cs typeface="Quattrocento Sans"/>
              <a:sym typeface="Quattrocento Sans"/>
            </a:endParaRPr>
          </a:p>
        </p:txBody>
      </p:sp>
      <p:sp>
        <p:nvSpPr>
          <p:cNvPr id="304" name="Google Shape;304;p17"/>
          <p:cNvSpPr txBox="1"/>
          <p:nvPr/>
        </p:nvSpPr>
        <p:spPr>
          <a:xfrm>
            <a:off x="4329629" y="1017222"/>
            <a:ext cx="3382180" cy="4803494"/>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r>
              <a:rPr lang="en-NZ" sz="1801" b="1" i="0" u="none" strike="noStrike" cap="none" dirty="0">
                <a:solidFill>
                  <a:schemeClr val="dk1"/>
                </a:solidFill>
                <a:latin typeface="Quattrocento Sans"/>
                <a:ea typeface="Quattrocento Sans"/>
                <a:cs typeface="Quattrocento Sans"/>
                <a:sym typeface="Quattrocento Sans"/>
              </a:rPr>
              <a:t>Property</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r>
              <a:rPr lang="en-NZ" sz="1801" b="0" i="0" u="none" strike="noStrike" cap="none" dirty="0">
                <a:solidFill>
                  <a:schemeClr val="dk1"/>
                </a:solidFill>
                <a:latin typeface="Quattrocento Sans"/>
                <a:ea typeface="Quattrocento Sans"/>
                <a:cs typeface="Quattrocento Sans"/>
                <a:sym typeface="Quattrocento Sans"/>
              </a:rPr>
              <a: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r>
              <a:rPr lang="en-NZ" sz="1801" b="0" i="1" u="none" strike="noStrike" cap="none" dirty="0">
                <a:solidFill>
                  <a:schemeClr val="dk1"/>
                </a:solidFill>
                <a:latin typeface="Quattrocento Sans"/>
                <a:ea typeface="Quattrocento Sans"/>
                <a:cs typeface="Quattrocento Sans"/>
                <a:sym typeface="Quattrocento Sans"/>
              </a:rPr>
              <a:t>Key documents that support the St Francis School charter relating to property include:</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r>
              <a:rPr lang="en-NZ" sz="1801" b="0" i="0" u="none" strike="noStrike" cap="none" dirty="0">
                <a:solidFill>
                  <a:schemeClr val="dk1"/>
                </a:solidFill>
                <a:latin typeface="Quattrocento Sans"/>
                <a:ea typeface="Quattrocento Sans"/>
                <a:cs typeface="Quattrocento Sans"/>
                <a:sym typeface="Quattrocento Sans"/>
              </a:rPr>
              <a:t> </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10 Year property plan</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Cyclical Maintenance Schedule</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Hazards register</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Health and Safety Register</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Evacuation procedures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Insurance</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Associated Policies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Strategic Plan</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Annual Plan</a:t>
            </a:r>
            <a:endParaRPr sz="1400" b="0" i="0" u="none" strike="noStrike" cap="none" dirty="0">
              <a:solidFill>
                <a:schemeClr val="dk1"/>
              </a:solidFill>
              <a:latin typeface="Arial"/>
              <a:ea typeface="Arial"/>
              <a:cs typeface="Arial"/>
              <a:sym typeface="Arial"/>
            </a:endParaRPr>
          </a:p>
        </p:txBody>
      </p:sp>
      <p:sp>
        <p:nvSpPr>
          <p:cNvPr id="305" name="Google Shape;305;p17"/>
          <p:cNvSpPr txBox="1"/>
          <p:nvPr/>
        </p:nvSpPr>
        <p:spPr>
          <a:xfrm>
            <a:off x="253387" y="1017220"/>
            <a:ext cx="3525401" cy="4803494"/>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1"/>
              <a:buFont typeface="Arial"/>
              <a:buNone/>
            </a:pPr>
            <a:r>
              <a:rPr lang="en-NZ" sz="1801" b="1" i="0" u="none" strike="noStrike" cap="none" dirty="0">
                <a:solidFill>
                  <a:schemeClr val="dk1"/>
                </a:solidFill>
                <a:latin typeface="Quattrocento Sans"/>
                <a:ea typeface="Quattrocento Sans"/>
                <a:cs typeface="Quattrocento Sans"/>
                <a:sym typeface="Quattrocento Sans"/>
              </a:rPr>
              <a:t>Finances</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1"/>
              <a:buFont typeface="Arial"/>
              <a:buNone/>
            </a:pPr>
            <a:endParaRPr sz="1801" b="1" i="0" u="none" strike="noStrike" cap="none"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801"/>
              <a:buFont typeface="Arial"/>
              <a:buNone/>
            </a:pPr>
            <a:r>
              <a:rPr lang="en-NZ" sz="1801" b="0" i="1" u="none" strike="noStrike" cap="none" dirty="0">
                <a:solidFill>
                  <a:schemeClr val="dk1"/>
                </a:solidFill>
                <a:latin typeface="Quattrocento Sans"/>
                <a:ea typeface="Quattrocento Sans"/>
                <a:cs typeface="Quattrocento Sans"/>
                <a:sym typeface="Quattrocento Sans"/>
              </a:rPr>
              <a:t>Key documents that support the St Francis School charter relating to finances include:</a:t>
            </a:r>
            <a:endParaRPr sz="1801" b="0" i="0" u="none" strike="noStrike" cap="none"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801"/>
              <a:buFont typeface="Arial"/>
              <a:buNone/>
            </a:pPr>
            <a:r>
              <a:rPr lang="en-NZ" sz="1801" b="0" i="1" u="none" strike="noStrike" cap="none" dirty="0">
                <a:solidFill>
                  <a:schemeClr val="dk1"/>
                </a:solidFill>
                <a:latin typeface="Quattrocento Sans"/>
                <a:ea typeface="Quattrocento Sans"/>
                <a:cs typeface="Quattrocento Sans"/>
                <a:sym typeface="Quattrocento Sans"/>
              </a:rPr>
              <a:t> </a:t>
            </a:r>
            <a:endParaRPr sz="1801" b="0" i="0" u="none" strike="noStrike" cap="none" dirty="0">
              <a:solidFill>
                <a:schemeClr val="dk1"/>
              </a:solidFill>
              <a:latin typeface="Quattrocento Sans"/>
              <a:ea typeface="Quattrocento Sans"/>
              <a:cs typeface="Quattrocento Sans"/>
              <a:sym typeface="Quattrocento Sans"/>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Annual Budget</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10 year property plan</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SUE Reports</a:t>
            </a:r>
          </a:p>
          <a:p>
            <a:pPr marL="285765" marR="0" lvl="0" indent="-285765" algn="l" rtl="0">
              <a:lnSpc>
                <a:spcPct val="100000"/>
              </a:lnSpc>
              <a:spcBef>
                <a:spcPts val="0"/>
              </a:spcBef>
              <a:spcAft>
                <a:spcPts val="0"/>
              </a:spcAft>
              <a:buClr>
                <a:srgbClr val="FFFFFF"/>
              </a:buClr>
              <a:buSzPts val="1801"/>
              <a:buFont typeface="Quattrocento Sans"/>
              <a:buChar char="•"/>
            </a:pPr>
            <a:r>
              <a:rPr lang="en-NZ" sz="1801" dirty="0">
                <a:solidFill>
                  <a:schemeClr val="dk1"/>
                </a:solidFill>
                <a:latin typeface="Quattrocento Sans"/>
                <a:sym typeface="Quattrocento Sans"/>
              </a:rPr>
              <a:t>Bank Staffing Reports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Assets Register</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Auditor report</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Associated Policies and Procedures</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Strategic plan</a:t>
            </a:r>
            <a:endParaRPr sz="1400" b="0" i="0" u="none" strike="noStrike" cap="none" dirty="0">
              <a:solidFill>
                <a:schemeClr val="dk1"/>
              </a:solidFill>
              <a:latin typeface="Arial"/>
              <a:ea typeface="Arial"/>
              <a:cs typeface="Arial"/>
              <a:sym typeface="Arial"/>
            </a:endParaRPr>
          </a:p>
          <a:p>
            <a:pPr marL="285765" marR="0" lvl="0" indent="-285765" algn="l" rtl="0">
              <a:lnSpc>
                <a:spcPct val="100000"/>
              </a:lnSpc>
              <a:spcBef>
                <a:spcPts val="0"/>
              </a:spcBef>
              <a:spcAft>
                <a:spcPts val="0"/>
              </a:spcAft>
              <a:buClr>
                <a:srgbClr val="FFFFFF"/>
              </a:buClr>
              <a:buSzPts val="1801"/>
              <a:buFont typeface="Quattrocento Sans"/>
              <a:buChar char="•"/>
            </a:pPr>
            <a:r>
              <a:rPr lang="en-NZ" sz="1801" b="0" i="0" u="none" strike="noStrike" cap="none" dirty="0">
                <a:solidFill>
                  <a:schemeClr val="dk1"/>
                </a:solidFill>
                <a:latin typeface="Quattrocento Sans"/>
                <a:ea typeface="Quattrocento Sans"/>
                <a:cs typeface="Quattrocento Sans"/>
                <a:sym typeface="Quattrocento Sans"/>
              </a:rPr>
              <a:t>Annual Plans</a:t>
            </a:r>
            <a:endParaRPr sz="1400" b="0" i="0" u="none" strike="noStrike" cap="none" dirty="0">
              <a:solidFill>
                <a:schemeClr val="dk1"/>
              </a:solidFill>
              <a:latin typeface="Arial"/>
              <a:ea typeface="Arial"/>
              <a:cs typeface="Arial"/>
              <a:sym typeface="Arial"/>
            </a:endParaRPr>
          </a:p>
          <a:p>
            <a:pPr marL="285765" marR="0" lvl="0" indent="-171401" algn="l" rtl="0">
              <a:lnSpc>
                <a:spcPct val="100000"/>
              </a:lnSpc>
              <a:spcBef>
                <a:spcPts val="0"/>
              </a:spcBef>
              <a:spcAft>
                <a:spcPts val="0"/>
              </a:spcAft>
              <a:buClr>
                <a:srgbClr val="000000"/>
              </a:buClr>
              <a:buSzPts val="1801"/>
              <a:buFont typeface="Quattrocento Sans"/>
              <a:buNone/>
            </a:pPr>
            <a:endParaRPr sz="1801" b="0" i="0" u="none" strike="noStrike" cap="none" dirty="0">
              <a:solidFill>
                <a:srgbClr val="FFFFFF"/>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body" idx="1"/>
          </p:nvPr>
        </p:nvSpPr>
        <p:spPr>
          <a:xfrm>
            <a:off x="102627" y="3552891"/>
            <a:ext cx="5803319" cy="3170058"/>
          </a:xfrm>
          <a:prstGeom prst="rect">
            <a:avLst/>
          </a:prstGeom>
          <a:solidFill>
            <a:srgbClr val="D8E2F3"/>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1"/>
              <a:buNone/>
            </a:pPr>
            <a:r>
              <a:rPr lang="en-NZ" b="1" i="1" dirty="0">
                <a:solidFill>
                  <a:schemeClr val="dk1"/>
                </a:solidFill>
                <a:latin typeface="Quattrocento Sans"/>
                <a:ea typeface="Quattrocento Sans"/>
                <a:cs typeface="Quattrocento Sans"/>
                <a:sym typeface="Quattrocento Sans"/>
              </a:rPr>
              <a:t>Our St Francis School Year 8 students will have …..</a:t>
            </a:r>
            <a:endParaRPr b="1" i="1" u="none" strike="noStrike" cap="none" dirty="0">
              <a:solidFill>
                <a:schemeClr val="dk1"/>
              </a:solidFill>
              <a:latin typeface="Quattrocento Sans"/>
              <a:ea typeface="Quattrocento Sans"/>
              <a:cs typeface="Quattrocento Sans"/>
              <a:sym typeface="Quattrocento Sans"/>
            </a:endParaRPr>
          </a:p>
          <a:p>
            <a:pPr marL="285765" marR="0" lvl="0" indent="-196801" algn="l" rtl="0">
              <a:lnSpc>
                <a:spcPct val="100000"/>
              </a:lnSpc>
              <a:spcBef>
                <a:spcPts val="0"/>
              </a:spcBef>
              <a:spcAft>
                <a:spcPts val="0"/>
              </a:spcAft>
              <a:buClr>
                <a:schemeClr val="dk1"/>
              </a:buClr>
              <a:buSzPts val="1401"/>
              <a:buFont typeface="Arial"/>
              <a:buNone/>
            </a:pPr>
            <a:endParaRPr sz="1400" dirty="0">
              <a:solidFill>
                <a:schemeClr val="dk1"/>
              </a:solidFill>
              <a:latin typeface="Quattrocento Sans"/>
              <a:ea typeface="Quattrocento Sans"/>
              <a:cs typeface="Quattrocento Sans"/>
              <a:sym typeface="Quattrocento Sans"/>
            </a:endParaRPr>
          </a:p>
          <a:p>
            <a:pPr marL="285765" marR="0" lvl="0" indent="-285765" algn="l" rtl="0">
              <a:lnSpc>
                <a:spcPct val="100000"/>
              </a:lnSpc>
              <a:spcBef>
                <a:spcPts val="0"/>
              </a:spcBef>
              <a:spcAft>
                <a:spcPts val="0"/>
              </a:spcAft>
              <a:buClr>
                <a:schemeClr val="dk1"/>
              </a:buClr>
              <a:buSzPts val="1401"/>
              <a:buFont typeface="Arial"/>
              <a:buChar char="•"/>
            </a:pPr>
            <a:r>
              <a:rPr lang="en-NZ" sz="1400" b="0" i="0" u="none" strike="noStrike" cap="none" dirty="0">
                <a:solidFill>
                  <a:schemeClr val="dk1"/>
                </a:solidFill>
                <a:latin typeface="Quattrocento Sans"/>
                <a:ea typeface="Quattrocento Sans"/>
                <a:cs typeface="Quattrocento Sans"/>
                <a:sym typeface="Quattrocento Sans"/>
              </a:rPr>
              <a:t>A love of God, secure in the knowledge that they are loved unconditionally</a:t>
            </a:r>
            <a:r>
              <a:rPr lang="en-NZ" sz="1400" dirty="0">
                <a:solidFill>
                  <a:schemeClr val="dk1"/>
                </a:solidFill>
                <a:latin typeface="Quattrocento Sans"/>
                <a:ea typeface="Quattrocento Sans"/>
                <a:cs typeface="Quattrocento Sans"/>
                <a:sym typeface="Quattrocento Sans"/>
              </a:rPr>
              <a:t> and part of God’s plan for them.</a:t>
            </a:r>
            <a:endParaRPr sz="1400" b="0" i="0" u="none" strike="noStrike" cap="none" dirty="0">
              <a:solidFill>
                <a:schemeClr val="dk1"/>
              </a:solidFill>
              <a:latin typeface="Quattrocento Sans"/>
              <a:ea typeface="Quattrocento Sans"/>
              <a:cs typeface="Quattrocento Sans"/>
              <a:sym typeface="Quattrocento Sans"/>
            </a:endParaRPr>
          </a:p>
          <a:p>
            <a:pPr marL="285765" marR="0" lvl="0" indent="-285765" algn="l" rtl="0">
              <a:lnSpc>
                <a:spcPct val="100000"/>
              </a:lnSpc>
              <a:spcBef>
                <a:spcPts val="0"/>
              </a:spcBef>
              <a:spcAft>
                <a:spcPts val="0"/>
              </a:spcAft>
              <a:buClr>
                <a:schemeClr val="dk1"/>
              </a:buClr>
              <a:buSzPts val="1401"/>
              <a:buFont typeface="Arial"/>
              <a:buChar char="•"/>
            </a:pPr>
            <a:r>
              <a:rPr lang="en-NZ" sz="1400" dirty="0">
                <a:solidFill>
                  <a:schemeClr val="dk1"/>
                </a:solidFill>
                <a:latin typeface="Quattrocento Sans"/>
                <a:ea typeface="Quattrocento Sans"/>
                <a:cs typeface="Quattrocento Sans"/>
                <a:sym typeface="Quattrocento Sans"/>
              </a:rPr>
              <a:t>A love and appreciation of learning and how it never stops.</a:t>
            </a:r>
            <a:endParaRPr dirty="0"/>
          </a:p>
          <a:p>
            <a:pPr marL="285765" marR="0" lvl="0" indent="-285765" algn="l" rtl="0">
              <a:lnSpc>
                <a:spcPct val="100000"/>
              </a:lnSpc>
              <a:spcBef>
                <a:spcPts val="0"/>
              </a:spcBef>
              <a:spcAft>
                <a:spcPts val="0"/>
              </a:spcAft>
              <a:buClr>
                <a:schemeClr val="dk1"/>
              </a:buClr>
              <a:buSzPts val="1401"/>
              <a:buFont typeface="Arial"/>
              <a:buChar char="•"/>
            </a:pPr>
            <a:r>
              <a:rPr lang="en-NZ" sz="1400" dirty="0">
                <a:solidFill>
                  <a:schemeClr val="dk1"/>
                </a:solidFill>
                <a:latin typeface="Quattrocento Sans"/>
                <a:ea typeface="Quattrocento Sans"/>
                <a:cs typeface="Quattrocento Sans"/>
                <a:sym typeface="Quattrocento Sans"/>
              </a:rPr>
              <a:t>A strong sense of self and the ability to discern and act on what is right.</a:t>
            </a:r>
            <a:endParaRPr dirty="0"/>
          </a:p>
          <a:p>
            <a:pPr marL="285765" marR="0" lvl="0" indent="-285765" algn="l" rtl="0">
              <a:lnSpc>
                <a:spcPct val="100000"/>
              </a:lnSpc>
              <a:spcBef>
                <a:spcPts val="0"/>
              </a:spcBef>
              <a:spcAft>
                <a:spcPts val="0"/>
              </a:spcAft>
              <a:buClr>
                <a:schemeClr val="dk1"/>
              </a:buClr>
              <a:buSzPts val="1401"/>
              <a:buFont typeface="Arial"/>
              <a:buChar char="•"/>
            </a:pPr>
            <a:r>
              <a:rPr lang="en-NZ" sz="1400" b="0" i="0" u="none" strike="noStrike" cap="none" dirty="0">
                <a:solidFill>
                  <a:schemeClr val="dk1"/>
                </a:solidFill>
                <a:latin typeface="Quattrocento Sans"/>
                <a:ea typeface="Quattrocento Sans"/>
                <a:cs typeface="Quattrocento Sans"/>
                <a:sym typeface="Quattrocento Sans"/>
              </a:rPr>
              <a:t>A developing knowledge and commitment to the beliefs and practices of their faith </a:t>
            </a:r>
            <a:endParaRPr dirty="0"/>
          </a:p>
          <a:p>
            <a:pPr marL="285765" marR="0" lvl="0" indent="-285765" algn="l" rtl="0">
              <a:lnSpc>
                <a:spcPct val="100000"/>
              </a:lnSpc>
              <a:spcBef>
                <a:spcPts val="0"/>
              </a:spcBef>
              <a:spcAft>
                <a:spcPts val="0"/>
              </a:spcAft>
              <a:buClr>
                <a:schemeClr val="dk1"/>
              </a:buClr>
              <a:buSzPts val="1401"/>
              <a:buFont typeface="Arial"/>
              <a:buChar char="•"/>
            </a:pPr>
            <a:r>
              <a:rPr lang="en-NZ" sz="1400" b="0" i="0" u="none" strike="noStrike" cap="none" dirty="0">
                <a:solidFill>
                  <a:schemeClr val="dk1"/>
                </a:solidFill>
                <a:latin typeface="Quattrocento Sans"/>
                <a:ea typeface="Quattrocento Sans"/>
                <a:cs typeface="Quattrocento Sans"/>
                <a:sym typeface="Quattrocento Sans"/>
              </a:rPr>
              <a:t>An attitude of service and love for others grounded in the principles of Catholic Social teaching.</a:t>
            </a:r>
            <a:endParaRPr dirty="0"/>
          </a:p>
          <a:p>
            <a:pPr marL="0" marR="0" lvl="0" indent="0" algn="l" rtl="0">
              <a:lnSpc>
                <a:spcPct val="100000"/>
              </a:lnSpc>
              <a:spcBef>
                <a:spcPts val="0"/>
              </a:spcBef>
              <a:spcAft>
                <a:spcPts val="0"/>
              </a:spcAft>
              <a:buClr>
                <a:schemeClr val="dk1"/>
              </a:buClr>
              <a:buSzPts val="1401"/>
              <a:buFont typeface="Arial"/>
              <a:buNone/>
            </a:pPr>
            <a:endParaRPr sz="1401" b="0" i="1" u="none" strike="noStrike" cap="none"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chemeClr val="dk1"/>
              </a:buClr>
              <a:buSzPts val="1401"/>
              <a:buFont typeface="Arial"/>
              <a:buNone/>
            </a:pPr>
            <a:r>
              <a:rPr lang="en-NZ" sz="1401" b="0" i="0" u="none" strike="noStrike" cap="none" dirty="0">
                <a:solidFill>
                  <a:schemeClr val="dk1"/>
                </a:solidFill>
                <a:latin typeface="Quattrocento Sans"/>
                <a:ea typeface="Quattrocento Sans"/>
                <a:cs typeface="Quattrocento Sans"/>
                <a:sym typeface="Quattrocento Sans"/>
              </a:rPr>
              <a:t> </a:t>
            </a:r>
            <a:endParaRPr dirty="0"/>
          </a:p>
          <a:p>
            <a:pPr marL="0" marR="0" lvl="0" indent="0" algn="l" rtl="0">
              <a:lnSpc>
                <a:spcPct val="100000"/>
              </a:lnSpc>
              <a:spcBef>
                <a:spcPts val="0"/>
              </a:spcBef>
              <a:spcAft>
                <a:spcPts val="0"/>
              </a:spcAft>
              <a:buClr>
                <a:schemeClr val="dk1"/>
              </a:buClr>
              <a:buSzPts val="1401"/>
              <a:buFont typeface="Arial"/>
              <a:buNone/>
            </a:pPr>
            <a:endParaRPr sz="1401" b="0" i="0" u="none" strike="noStrike" cap="none" dirty="0">
              <a:solidFill>
                <a:schemeClr val="dk1"/>
              </a:solidFill>
              <a:latin typeface="Quattrocento Sans"/>
              <a:ea typeface="Quattrocento Sans"/>
              <a:cs typeface="Quattrocento Sans"/>
              <a:sym typeface="Quattrocento Sans"/>
            </a:endParaRPr>
          </a:p>
        </p:txBody>
      </p:sp>
      <p:sp>
        <p:nvSpPr>
          <p:cNvPr id="177" name="Google Shape;177;p6"/>
          <p:cNvSpPr txBox="1">
            <a:spLocks noGrp="1"/>
          </p:cNvSpPr>
          <p:nvPr>
            <p:ph type="sldNum" idx="12"/>
          </p:nvPr>
        </p:nvSpPr>
        <p:spPr>
          <a:xfrm>
            <a:off x="407624" y="135051"/>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001"/>
              <a:buNone/>
            </a:pPr>
            <a:fld id="{00000000-1234-1234-1234-123412341234}" type="slidenum">
              <a:rPr lang="en-NZ" sz="1001">
                <a:solidFill>
                  <a:schemeClr val="dk1"/>
                </a:solidFill>
                <a:latin typeface="Quattrocento Sans"/>
                <a:ea typeface="Quattrocento Sans"/>
                <a:cs typeface="Quattrocento Sans"/>
                <a:sym typeface="Quattrocento Sans"/>
              </a:rPr>
              <a:t>13</a:t>
            </a:fld>
            <a:endParaRPr sz="1001">
              <a:solidFill>
                <a:schemeClr val="dk1"/>
              </a:solidFill>
              <a:latin typeface="Quattrocento Sans"/>
              <a:ea typeface="Quattrocento Sans"/>
              <a:cs typeface="Quattrocento Sans"/>
              <a:sym typeface="Quattrocento Sans"/>
            </a:endParaRPr>
          </a:p>
        </p:txBody>
      </p:sp>
      <p:pic>
        <p:nvPicPr>
          <p:cNvPr id="178" name="Google Shape;178;p6"/>
          <p:cNvPicPr preferRelativeResize="0"/>
          <p:nvPr/>
        </p:nvPicPr>
        <p:blipFill rotWithShape="1">
          <a:blip r:embed="rId3">
            <a:alphaModFix/>
          </a:blip>
          <a:srcRect/>
          <a:stretch/>
        </p:blipFill>
        <p:spPr>
          <a:xfrm>
            <a:off x="8138655" y="1161721"/>
            <a:ext cx="1142912" cy="1447943"/>
          </a:xfrm>
          <a:prstGeom prst="rect">
            <a:avLst/>
          </a:prstGeom>
          <a:noFill/>
          <a:ln>
            <a:noFill/>
          </a:ln>
        </p:spPr>
      </p:pic>
      <p:sp>
        <p:nvSpPr>
          <p:cNvPr id="180" name="Google Shape;180;p6"/>
          <p:cNvSpPr txBox="1"/>
          <p:nvPr/>
        </p:nvSpPr>
        <p:spPr>
          <a:xfrm>
            <a:off x="0" y="8490"/>
            <a:ext cx="10250141" cy="769401"/>
          </a:xfrm>
          <a:prstGeom prst="rect">
            <a:avLst/>
          </a:prstGeom>
          <a:solidFill>
            <a:srgbClr val="E1EFD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NZ" sz="4400" b="0" i="0" u="none" strike="noStrike" cap="none" dirty="0">
                <a:solidFill>
                  <a:srgbClr val="000000"/>
                </a:solidFill>
                <a:latin typeface="Arial"/>
                <a:ea typeface="Arial"/>
                <a:cs typeface="Arial"/>
                <a:sym typeface="Arial"/>
              </a:rPr>
              <a:t>Year 8 Leaver’s Profile</a:t>
            </a:r>
            <a:endParaRPr sz="4400" b="0" i="0" u="none" strike="noStrike" cap="none" dirty="0">
              <a:solidFill>
                <a:srgbClr val="000000"/>
              </a:solidFill>
              <a:latin typeface="Arial"/>
              <a:ea typeface="Arial"/>
              <a:cs typeface="Arial"/>
              <a:sym typeface="Arial"/>
            </a:endParaRPr>
          </a:p>
        </p:txBody>
      </p:sp>
      <p:sp>
        <p:nvSpPr>
          <p:cNvPr id="181" name="Google Shape;181;p6"/>
          <p:cNvSpPr txBox="1"/>
          <p:nvPr/>
        </p:nvSpPr>
        <p:spPr>
          <a:xfrm>
            <a:off x="102628" y="904452"/>
            <a:ext cx="5803320" cy="2585283"/>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NZ" sz="2000" b="1" i="1" u="none" strike="noStrike" cap="none" dirty="0">
                <a:solidFill>
                  <a:srgbClr val="000000"/>
                </a:solidFill>
                <a:latin typeface="Quattrocento Sans"/>
                <a:ea typeface="Quattrocento Sans"/>
                <a:cs typeface="Quattrocento Sans"/>
                <a:sym typeface="Quattrocento Sans"/>
              </a:rPr>
              <a:t>They will show…</a:t>
            </a:r>
            <a:endParaRPr sz="2000" b="1" i="0" u="none" strike="noStrike" cap="none" dirty="0">
              <a:solidFill>
                <a:srgbClr val="000000"/>
              </a:solidFill>
              <a:latin typeface="Quattrocento Sans"/>
              <a:ea typeface="Quattrocento Sans"/>
              <a:cs typeface="Quattrocento Sans"/>
              <a:sym typeface="Quattrocento Sans"/>
            </a:endParaRPr>
          </a:p>
          <a:p>
            <a:pPr marL="285765" marR="0" lvl="0" indent="-285765" algn="l" rtl="0">
              <a:lnSpc>
                <a:spcPct val="100000"/>
              </a:lnSpc>
              <a:spcBef>
                <a:spcPts val="0"/>
              </a:spcBef>
              <a:spcAft>
                <a:spcPts val="0"/>
              </a:spcAft>
              <a:buClr>
                <a:srgbClr val="000000"/>
              </a:buClr>
              <a:buSzPts val="1401"/>
              <a:buFont typeface="Arial"/>
              <a:buChar char="•"/>
            </a:pPr>
            <a:r>
              <a:rPr lang="en-NZ" b="0" i="0" u="none" strike="noStrike" cap="none" dirty="0">
                <a:solidFill>
                  <a:srgbClr val="000000"/>
                </a:solidFill>
                <a:latin typeface="Quattrocento Sans"/>
                <a:ea typeface="Quattrocento Sans"/>
                <a:cs typeface="Quattrocento Sans"/>
                <a:sym typeface="Quattrocento Sans"/>
              </a:rPr>
              <a:t>Love by accepting and celebrating differences.</a:t>
            </a:r>
            <a:endParaRPr sz="1600" b="0" i="0" u="none" strike="noStrike" cap="none" dirty="0">
              <a:solidFill>
                <a:srgbClr val="000000"/>
              </a:solidFill>
              <a:latin typeface="Calibri"/>
              <a:ea typeface="Calibri"/>
              <a:cs typeface="Calibri"/>
              <a:sym typeface="Calibri"/>
            </a:endParaRPr>
          </a:p>
          <a:p>
            <a:pPr marL="285765" marR="0" lvl="0" indent="-285765" algn="l" rtl="0">
              <a:lnSpc>
                <a:spcPct val="100000"/>
              </a:lnSpc>
              <a:spcBef>
                <a:spcPts val="0"/>
              </a:spcBef>
              <a:spcAft>
                <a:spcPts val="0"/>
              </a:spcAft>
              <a:buClr>
                <a:srgbClr val="000000"/>
              </a:buClr>
              <a:buSzPts val="1401"/>
              <a:buFont typeface="Arial"/>
              <a:buChar char="•"/>
            </a:pPr>
            <a:r>
              <a:rPr lang="en-NZ" b="0" i="0" u="none" strike="noStrike" cap="none" dirty="0">
                <a:solidFill>
                  <a:srgbClr val="000000"/>
                </a:solidFill>
                <a:latin typeface="Quattrocento Sans"/>
                <a:ea typeface="Quattrocento Sans"/>
                <a:cs typeface="Quattrocento Sans"/>
                <a:sym typeface="Quattrocento Sans"/>
              </a:rPr>
              <a:t>respect for each other and the environment through their words and actions.</a:t>
            </a:r>
            <a:endParaRPr sz="1600" b="0" i="0" u="none" strike="noStrike" cap="none" dirty="0">
              <a:solidFill>
                <a:srgbClr val="000000"/>
              </a:solidFill>
              <a:latin typeface="Calibri"/>
              <a:ea typeface="Calibri"/>
              <a:cs typeface="Calibri"/>
              <a:sym typeface="Calibri"/>
            </a:endParaRPr>
          </a:p>
          <a:p>
            <a:pPr marL="285765" marR="0" lvl="0" indent="-285765" algn="l" rtl="0">
              <a:lnSpc>
                <a:spcPct val="100000"/>
              </a:lnSpc>
              <a:spcBef>
                <a:spcPts val="0"/>
              </a:spcBef>
              <a:spcAft>
                <a:spcPts val="0"/>
              </a:spcAft>
              <a:buClr>
                <a:srgbClr val="000000"/>
              </a:buClr>
              <a:buSzPts val="1401"/>
              <a:buFont typeface="Arial"/>
              <a:buChar char="•"/>
            </a:pPr>
            <a:r>
              <a:rPr lang="en-NZ" b="0" i="0" u="none" strike="noStrike" cap="none" dirty="0">
                <a:solidFill>
                  <a:srgbClr val="000000"/>
                </a:solidFill>
                <a:latin typeface="Quattrocento Sans"/>
                <a:ea typeface="Quattrocento Sans"/>
                <a:cs typeface="Quattrocento Sans"/>
                <a:sym typeface="Quattrocento Sans"/>
              </a:rPr>
              <a:t>kindness and fairness in their relationships and gratitude for all they have.</a:t>
            </a:r>
            <a:endParaRPr sz="1600" b="0" i="0" u="none" strike="noStrike" cap="none" dirty="0">
              <a:solidFill>
                <a:srgbClr val="000000"/>
              </a:solidFill>
              <a:latin typeface="Calibri"/>
              <a:ea typeface="Calibri"/>
              <a:cs typeface="Calibri"/>
              <a:sym typeface="Calibri"/>
            </a:endParaRPr>
          </a:p>
          <a:p>
            <a:pPr marL="285765" marR="0" lvl="0" indent="-285765" algn="l" rtl="0">
              <a:lnSpc>
                <a:spcPct val="100000"/>
              </a:lnSpc>
              <a:spcBef>
                <a:spcPts val="0"/>
              </a:spcBef>
              <a:spcAft>
                <a:spcPts val="0"/>
              </a:spcAft>
              <a:buClr>
                <a:srgbClr val="000000"/>
              </a:buClr>
              <a:buSzPts val="1401"/>
              <a:buFont typeface="Arial"/>
              <a:buChar char="•"/>
            </a:pPr>
            <a:r>
              <a:rPr lang="en-NZ" b="0" i="0" u="none" strike="noStrike" cap="none" dirty="0">
                <a:solidFill>
                  <a:srgbClr val="000000"/>
                </a:solidFill>
                <a:latin typeface="Quattrocento Sans"/>
                <a:ea typeface="Quattrocento Sans"/>
                <a:cs typeface="Quattrocento Sans"/>
                <a:sym typeface="Quattrocento Sans"/>
              </a:rPr>
              <a:t>generosity by reaching out to those less fortunate.</a:t>
            </a:r>
            <a:endParaRPr sz="1600" b="0" i="0" u="none" strike="noStrike" cap="none" dirty="0">
              <a:solidFill>
                <a:srgbClr val="000000"/>
              </a:solidFill>
              <a:latin typeface="Calibri"/>
              <a:ea typeface="Calibri"/>
              <a:cs typeface="Calibri"/>
              <a:sym typeface="Calibri"/>
            </a:endParaRPr>
          </a:p>
          <a:p>
            <a:pPr marL="285765" marR="0" lvl="0" indent="-285765" algn="l" rtl="0">
              <a:lnSpc>
                <a:spcPct val="100000"/>
              </a:lnSpc>
              <a:spcBef>
                <a:spcPts val="0"/>
              </a:spcBef>
              <a:spcAft>
                <a:spcPts val="0"/>
              </a:spcAft>
              <a:buClr>
                <a:srgbClr val="000000"/>
              </a:buClr>
              <a:buSzPts val="1401"/>
              <a:buFont typeface="Arial"/>
              <a:buChar char="•"/>
            </a:pPr>
            <a:r>
              <a:rPr lang="en-NZ" b="0" i="0" u="none" strike="noStrike" cap="none" dirty="0">
                <a:solidFill>
                  <a:srgbClr val="000000"/>
                </a:solidFill>
                <a:latin typeface="Quattrocento Sans"/>
                <a:ea typeface="Quattrocento Sans"/>
                <a:cs typeface="Quattrocento Sans"/>
                <a:sym typeface="Quattrocento Sans"/>
              </a:rPr>
              <a:t>empathy to everyone they meet.</a:t>
            </a:r>
            <a:endParaRPr dirty="0"/>
          </a:p>
          <a:p>
            <a:pPr marL="285765" marR="0" lvl="0" indent="-285765" algn="l" rtl="0">
              <a:lnSpc>
                <a:spcPct val="100000"/>
              </a:lnSpc>
              <a:spcBef>
                <a:spcPts val="0"/>
              </a:spcBef>
              <a:spcAft>
                <a:spcPts val="0"/>
              </a:spcAft>
              <a:buClr>
                <a:srgbClr val="000000"/>
              </a:buClr>
              <a:buSzPts val="1401"/>
              <a:buFont typeface="Arial"/>
              <a:buChar char="•"/>
            </a:pPr>
            <a:r>
              <a:rPr lang="en-NZ" b="0" i="0" u="none" strike="noStrike" cap="none" dirty="0">
                <a:solidFill>
                  <a:srgbClr val="000000"/>
                </a:solidFill>
                <a:latin typeface="Quattrocento Sans"/>
                <a:ea typeface="Quattrocento Sans"/>
                <a:cs typeface="Quattrocento Sans"/>
                <a:sym typeface="Quattrocento Sans"/>
              </a:rPr>
              <a:t>resilience to deal with difficult situations.</a:t>
            </a:r>
            <a:endParaRPr sz="1600" b="0" i="0" u="none" strike="noStrike" cap="none" dirty="0">
              <a:solidFill>
                <a:srgbClr val="000000"/>
              </a:solidFill>
              <a:latin typeface="Calibri"/>
              <a:ea typeface="Calibri"/>
              <a:cs typeface="Calibri"/>
              <a:sym typeface="Calibri"/>
            </a:endParaRPr>
          </a:p>
          <a:p>
            <a:pPr marL="285765" marR="0" lvl="0" indent="-285765" algn="l" rtl="0">
              <a:lnSpc>
                <a:spcPct val="100000"/>
              </a:lnSpc>
              <a:spcBef>
                <a:spcPts val="0"/>
              </a:spcBef>
              <a:spcAft>
                <a:spcPts val="0"/>
              </a:spcAft>
              <a:buClr>
                <a:srgbClr val="000000"/>
              </a:buClr>
              <a:buSzPts val="1401"/>
              <a:buFont typeface="Arial"/>
              <a:buChar char="•"/>
            </a:pPr>
            <a:r>
              <a:rPr lang="en-NZ" b="0" i="0" u="none" strike="noStrike" cap="none" dirty="0">
                <a:solidFill>
                  <a:srgbClr val="000000"/>
                </a:solidFill>
                <a:latin typeface="Quattrocento Sans"/>
                <a:ea typeface="Quattrocento Sans"/>
                <a:cs typeface="Quattrocento Sans"/>
                <a:sym typeface="Quattrocento Sans"/>
              </a:rPr>
              <a:t>perseverance when things are difficult</a:t>
            </a:r>
            <a:endParaRPr sz="1600" b="0" i="0" u="none" strike="noStrike" cap="none" dirty="0">
              <a:solidFill>
                <a:srgbClr val="000000"/>
              </a:solidFill>
              <a:latin typeface="Calibri"/>
              <a:ea typeface="Calibri"/>
              <a:cs typeface="Calibri"/>
              <a:sym typeface="Calibri"/>
            </a:endParaRPr>
          </a:p>
          <a:p>
            <a:pPr marL="285765" marR="0" lvl="0" indent="-285765" algn="l" rtl="0">
              <a:lnSpc>
                <a:spcPct val="100000"/>
              </a:lnSpc>
              <a:spcBef>
                <a:spcPts val="0"/>
              </a:spcBef>
              <a:spcAft>
                <a:spcPts val="0"/>
              </a:spcAft>
              <a:buClr>
                <a:srgbClr val="000000"/>
              </a:buClr>
              <a:buSzPts val="1401"/>
              <a:buFont typeface="Arial"/>
              <a:buChar char="•"/>
            </a:pPr>
            <a:r>
              <a:rPr lang="en-NZ" b="0" i="0" u="none" strike="noStrike" cap="none" dirty="0">
                <a:solidFill>
                  <a:srgbClr val="000000"/>
                </a:solidFill>
                <a:latin typeface="Quattrocento Sans"/>
                <a:ea typeface="Quattrocento Sans"/>
                <a:cs typeface="Quattrocento Sans"/>
                <a:sym typeface="Quattrocento Sans"/>
              </a:rPr>
              <a:t>A love of learning in all aspects of their lives.</a:t>
            </a:r>
            <a:endParaRPr b="0" i="0" u="none" strike="noStrike" cap="none" dirty="0">
              <a:solidFill>
                <a:srgbClr val="000000"/>
              </a:solidFill>
              <a:latin typeface="Quattrocento Sans"/>
              <a:ea typeface="Quattrocento Sans"/>
              <a:cs typeface="Quattrocento Sans"/>
              <a:sym typeface="Quattrocento Sans"/>
            </a:endParaRPr>
          </a:p>
        </p:txBody>
      </p:sp>
      <p:pic>
        <p:nvPicPr>
          <p:cNvPr id="2" name="Picture 1">
            <a:extLst>
              <a:ext uri="{FF2B5EF4-FFF2-40B4-BE49-F238E27FC236}">
                <a16:creationId xmlns:a16="http://schemas.microsoft.com/office/drawing/2014/main" id="{11934D43-D2EB-4C7F-A69F-3CE66F2BCC07}"/>
              </a:ext>
            </a:extLst>
          </p:cNvPr>
          <p:cNvPicPr>
            <a:picLocks noChangeAspect="1"/>
          </p:cNvPicPr>
          <p:nvPr/>
        </p:nvPicPr>
        <p:blipFill rotWithShape="1">
          <a:blip r:embed="rId4"/>
          <a:srcRect t="4677"/>
          <a:stretch/>
        </p:blipFill>
        <p:spPr>
          <a:xfrm>
            <a:off x="6096000" y="2829261"/>
            <a:ext cx="5618806" cy="38604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1744786" y="1051970"/>
            <a:ext cx="7118370" cy="90020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290A"/>
              </a:buClr>
              <a:buSzPts val="3240"/>
              <a:buFont typeface="Quattrocento Sans"/>
              <a:buNone/>
            </a:pPr>
            <a:br>
              <a:rPr lang="en-NZ" sz="3240" b="0" i="0" u="none" strike="noStrike" cap="none">
                <a:solidFill>
                  <a:srgbClr val="4D290A"/>
                </a:solidFill>
                <a:latin typeface="Quattrocento Sans"/>
                <a:ea typeface="Quattrocento Sans"/>
                <a:cs typeface="Quattrocento Sans"/>
                <a:sym typeface="Quattrocento Sans"/>
              </a:rPr>
            </a:br>
            <a:endParaRPr sz="2800"/>
          </a:p>
        </p:txBody>
      </p:sp>
      <p:sp>
        <p:nvSpPr>
          <p:cNvPr id="99" name="Google Shape;99;p2"/>
          <p:cNvSpPr txBox="1">
            <a:spLocks noGrp="1"/>
          </p:cNvSpPr>
          <p:nvPr>
            <p:ph type="sldNum" idx="12"/>
          </p:nvPr>
        </p:nvSpPr>
        <p:spPr>
          <a:xfrm>
            <a:off x="502438" y="97638"/>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1"/>
              <a:buFont typeface="Arial"/>
              <a:buNone/>
            </a:pPr>
            <a:fld id="{00000000-1234-1234-1234-123412341234}" type="slidenum">
              <a:rPr lang="en-NZ" sz="1001" b="0" i="0" u="none" strike="noStrike" cap="none">
                <a:solidFill>
                  <a:srgbClr val="000000"/>
                </a:solidFill>
                <a:latin typeface="Quattrocento Sans"/>
                <a:ea typeface="Quattrocento Sans"/>
                <a:cs typeface="Quattrocento Sans"/>
                <a:sym typeface="Quattrocento Sans"/>
              </a:rPr>
              <a:t>2</a:t>
            </a:fld>
            <a:endParaRPr sz="1001" b="0" i="0" u="none" strike="noStrike" cap="none">
              <a:solidFill>
                <a:srgbClr val="000000"/>
              </a:solidFill>
              <a:latin typeface="Quattrocento Sans"/>
              <a:ea typeface="Quattrocento Sans"/>
              <a:cs typeface="Quattrocento Sans"/>
              <a:sym typeface="Quattrocento Sans"/>
            </a:endParaRPr>
          </a:p>
        </p:txBody>
      </p:sp>
      <p:sp>
        <p:nvSpPr>
          <p:cNvPr id="100" name="Google Shape;100;p2"/>
          <p:cNvSpPr txBox="1"/>
          <p:nvPr/>
        </p:nvSpPr>
        <p:spPr>
          <a:xfrm>
            <a:off x="212991" y="600967"/>
            <a:ext cx="7135842" cy="14062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290A"/>
              </a:buClr>
              <a:buSzPts val="2800"/>
              <a:buFont typeface="Arial"/>
              <a:buNone/>
            </a:pPr>
            <a:r>
              <a:rPr lang="en-NZ" sz="2000" b="0" i="0" u="none" strike="noStrike" cap="none">
                <a:solidFill>
                  <a:srgbClr val="000000"/>
                </a:solidFill>
                <a:latin typeface="Arial"/>
                <a:ea typeface="Arial"/>
                <a:cs typeface="Arial"/>
                <a:sym typeface="Arial"/>
              </a:rPr>
              <a:t>Vision:</a:t>
            </a:r>
            <a:endParaRPr/>
          </a:p>
          <a:p>
            <a:pPr marL="0" marR="0" lvl="0" indent="0" algn="l" rtl="0">
              <a:lnSpc>
                <a:spcPct val="90000"/>
              </a:lnSpc>
              <a:spcBef>
                <a:spcPts val="0"/>
              </a:spcBef>
              <a:spcAft>
                <a:spcPts val="0"/>
              </a:spcAft>
              <a:buClr>
                <a:srgbClr val="4D290A"/>
              </a:buClr>
              <a:buSzPts val="2800"/>
              <a:buFont typeface="Arial"/>
              <a:buNone/>
            </a:pPr>
            <a:r>
              <a:rPr lang="en-NZ" sz="3200" b="0" i="0" u="none" strike="noStrike" cap="none">
                <a:solidFill>
                  <a:srgbClr val="000000"/>
                </a:solidFill>
                <a:latin typeface="Arial"/>
                <a:ea typeface="Arial"/>
                <a:cs typeface="Arial"/>
                <a:sym typeface="Arial"/>
              </a:rPr>
              <a:t>Learning to Love - Loving to Learn.</a:t>
            </a:r>
            <a:endParaRPr/>
          </a:p>
          <a:p>
            <a:pPr marL="0" marR="0" lvl="0" indent="0" algn="l" rtl="0">
              <a:lnSpc>
                <a:spcPct val="90000"/>
              </a:lnSpc>
              <a:spcBef>
                <a:spcPts val="0"/>
              </a:spcBef>
              <a:spcAft>
                <a:spcPts val="0"/>
              </a:spcAft>
              <a:buClr>
                <a:srgbClr val="4D290A"/>
              </a:buClr>
              <a:buSzPts val="2800"/>
              <a:buFont typeface="Arial"/>
              <a:buNone/>
            </a:pPr>
            <a:r>
              <a:rPr lang="en-NZ" sz="2800" b="0" i="1" u="none" strike="noStrike" cap="none">
                <a:solidFill>
                  <a:srgbClr val="000000"/>
                </a:solidFill>
                <a:latin typeface="Arial"/>
                <a:ea typeface="Arial"/>
                <a:cs typeface="Arial"/>
                <a:sym typeface="Arial"/>
              </a:rPr>
              <a:t>ako ki te aroha, te aroha ki te ako</a:t>
            </a:r>
            <a:endParaRPr sz="2800" b="0" i="1" u="none" strike="noStrike" cap="none">
              <a:solidFill>
                <a:srgbClr val="000000"/>
              </a:solidFill>
              <a:latin typeface="Arial"/>
              <a:ea typeface="Arial"/>
              <a:cs typeface="Arial"/>
              <a:sym typeface="Arial"/>
            </a:endParaRPr>
          </a:p>
        </p:txBody>
      </p:sp>
      <p:pic>
        <p:nvPicPr>
          <p:cNvPr id="102" name="Google Shape;102;p2"/>
          <p:cNvPicPr preferRelativeResize="0"/>
          <p:nvPr/>
        </p:nvPicPr>
        <p:blipFill rotWithShape="1">
          <a:blip r:embed="rId3">
            <a:alphaModFix/>
          </a:blip>
          <a:srcRect/>
          <a:stretch/>
        </p:blipFill>
        <p:spPr>
          <a:xfrm>
            <a:off x="304537" y="3812449"/>
            <a:ext cx="2286263" cy="2384798"/>
          </a:xfrm>
          <a:prstGeom prst="rect">
            <a:avLst/>
          </a:prstGeom>
          <a:noFill/>
          <a:ln>
            <a:noFill/>
          </a:ln>
        </p:spPr>
      </p:pic>
      <p:pic>
        <p:nvPicPr>
          <p:cNvPr id="103" name="Google Shape;103;p2"/>
          <p:cNvPicPr preferRelativeResize="0"/>
          <p:nvPr/>
        </p:nvPicPr>
        <p:blipFill rotWithShape="1">
          <a:blip r:embed="rId4">
            <a:alphaModFix/>
          </a:blip>
          <a:srcRect/>
          <a:stretch/>
        </p:blipFill>
        <p:spPr>
          <a:xfrm>
            <a:off x="2879547" y="4081339"/>
            <a:ext cx="2126858" cy="2515054"/>
          </a:xfrm>
          <a:prstGeom prst="rect">
            <a:avLst/>
          </a:prstGeom>
          <a:noFill/>
          <a:ln>
            <a:noFill/>
          </a:ln>
        </p:spPr>
      </p:pic>
      <p:pic>
        <p:nvPicPr>
          <p:cNvPr id="104" name="Google Shape;104;p2"/>
          <p:cNvPicPr preferRelativeResize="0"/>
          <p:nvPr/>
        </p:nvPicPr>
        <p:blipFill rotWithShape="1">
          <a:blip r:embed="rId5">
            <a:alphaModFix/>
          </a:blip>
          <a:srcRect/>
          <a:stretch/>
        </p:blipFill>
        <p:spPr>
          <a:xfrm>
            <a:off x="9344186" y="1064655"/>
            <a:ext cx="2533001" cy="1885148"/>
          </a:xfrm>
          <a:prstGeom prst="rect">
            <a:avLst/>
          </a:prstGeom>
          <a:noFill/>
          <a:ln>
            <a:noFill/>
          </a:ln>
        </p:spPr>
      </p:pic>
      <p:pic>
        <p:nvPicPr>
          <p:cNvPr id="107" name="Google Shape;107;p2"/>
          <p:cNvPicPr preferRelativeResize="0"/>
          <p:nvPr/>
        </p:nvPicPr>
        <p:blipFill rotWithShape="1">
          <a:blip r:embed="rId6">
            <a:alphaModFix/>
          </a:blip>
          <a:srcRect/>
          <a:stretch/>
        </p:blipFill>
        <p:spPr>
          <a:xfrm>
            <a:off x="7169775" y="622500"/>
            <a:ext cx="1909731" cy="2475399"/>
          </a:xfrm>
          <a:prstGeom prst="rect">
            <a:avLst/>
          </a:prstGeom>
          <a:noFill/>
          <a:ln>
            <a:noFill/>
          </a:ln>
        </p:spPr>
      </p:pic>
      <p:sp>
        <p:nvSpPr>
          <p:cNvPr id="108" name="Google Shape;108;p2"/>
          <p:cNvSpPr txBox="1"/>
          <p:nvPr/>
        </p:nvSpPr>
        <p:spPr>
          <a:xfrm>
            <a:off x="212991" y="2458232"/>
            <a:ext cx="7225036" cy="13542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NZ" sz="2000" b="0" i="0" u="none" strike="noStrike" cap="none" dirty="0">
                <a:solidFill>
                  <a:srgbClr val="000000"/>
                </a:solidFill>
                <a:latin typeface="Arial"/>
                <a:ea typeface="Arial"/>
                <a:cs typeface="Arial"/>
                <a:sym typeface="Arial"/>
              </a:rPr>
              <a:t>Mission: </a:t>
            </a:r>
            <a:endParaRPr dirty="0"/>
          </a:p>
          <a:p>
            <a:pPr marL="0" marR="0" lvl="0" indent="0" algn="l" rtl="0">
              <a:lnSpc>
                <a:spcPct val="100000"/>
              </a:lnSpc>
              <a:spcBef>
                <a:spcPts val="0"/>
              </a:spcBef>
              <a:spcAft>
                <a:spcPts val="0"/>
              </a:spcAft>
              <a:buNone/>
            </a:pPr>
            <a:r>
              <a:rPr lang="en-NZ" sz="2400" b="0" i="0" u="none" strike="noStrike" cap="none" dirty="0">
                <a:solidFill>
                  <a:srgbClr val="000000"/>
                </a:solidFill>
                <a:latin typeface="Arial"/>
                <a:ea typeface="Arial"/>
                <a:cs typeface="Arial"/>
                <a:sym typeface="Arial"/>
              </a:rPr>
              <a:t>A catholic faith community committed to quality learning</a:t>
            </a:r>
            <a:r>
              <a:rPr lang="en-NZ"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35EB5EE7-0FFE-4AA8-B290-5086D59CF647}"/>
              </a:ext>
            </a:extLst>
          </p:cNvPr>
          <p:cNvPicPr>
            <a:picLocks noChangeAspect="1"/>
          </p:cNvPicPr>
          <p:nvPr/>
        </p:nvPicPr>
        <p:blipFill>
          <a:blip r:embed="rId7"/>
          <a:stretch>
            <a:fillRect/>
          </a:stretch>
        </p:blipFill>
        <p:spPr>
          <a:xfrm>
            <a:off x="5295152" y="3653808"/>
            <a:ext cx="3090477" cy="2057400"/>
          </a:xfrm>
          <a:prstGeom prst="rect">
            <a:avLst/>
          </a:prstGeom>
        </p:spPr>
      </p:pic>
      <p:pic>
        <p:nvPicPr>
          <p:cNvPr id="3" name="Picture 2">
            <a:extLst>
              <a:ext uri="{FF2B5EF4-FFF2-40B4-BE49-F238E27FC236}">
                <a16:creationId xmlns:a16="http://schemas.microsoft.com/office/drawing/2014/main" id="{6AD091A3-C3B8-4208-A8BF-75E4926AA9AD}"/>
              </a:ext>
            </a:extLst>
          </p:cNvPr>
          <p:cNvPicPr>
            <a:picLocks noChangeAspect="1"/>
          </p:cNvPicPr>
          <p:nvPr/>
        </p:nvPicPr>
        <p:blipFill rotWithShape="1">
          <a:blip r:embed="rId8"/>
          <a:srcRect t="24000" b="22039"/>
          <a:stretch/>
        </p:blipFill>
        <p:spPr>
          <a:xfrm>
            <a:off x="8586930" y="3682193"/>
            <a:ext cx="3495669" cy="25150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Google Shape;115;p3"/>
          <p:cNvGraphicFramePr/>
          <p:nvPr>
            <p:extLst>
              <p:ext uri="{D42A27DB-BD31-4B8C-83A1-F6EECF244321}">
                <p14:modId xmlns:p14="http://schemas.microsoft.com/office/powerpoint/2010/main" val="4149503402"/>
              </p:ext>
            </p:extLst>
          </p:nvPr>
        </p:nvGraphicFramePr>
        <p:xfrm>
          <a:off x="148046" y="896432"/>
          <a:ext cx="11861075" cy="5699780"/>
        </p:xfrm>
        <a:graphic>
          <a:graphicData uri="http://schemas.openxmlformats.org/drawingml/2006/table">
            <a:tbl>
              <a:tblPr firstRow="1" bandRow="1">
                <a:noFill/>
                <a:tableStyleId>{5BD499B6-87C1-4C74-9BA8-A0250460C7EA}</a:tableStyleId>
              </a:tblPr>
              <a:tblGrid>
                <a:gridCol w="5916425">
                  <a:extLst>
                    <a:ext uri="{9D8B030D-6E8A-4147-A177-3AD203B41FA5}">
                      <a16:colId xmlns:a16="http://schemas.microsoft.com/office/drawing/2014/main" val="20000"/>
                    </a:ext>
                  </a:extLst>
                </a:gridCol>
                <a:gridCol w="5944650">
                  <a:extLst>
                    <a:ext uri="{9D8B030D-6E8A-4147-A177-3AD203B41FA5}">
                      <a16:colId xmlns:a16="http://schemas.microsoft.com/office/drawing/2014/main" val="20001"/>
                    </a:ext>
                  </a:extLst>
                </a:gridCol>
              </a:tblGrid>
              <a:tr h="2743750">
                <a:tc>
                  <a:txBody>
                    <a:bodyPr/>
                    <a:lstStyle/>
                    <a:p>
                      <a:pPr marL="0" marR="0" lvl="0" indent="0" algn="l" rtl="0">
                        <a:spcBef>
                          <a:spcPts val="0"/>
                        </a:spcBef>
                        <a:spcAft>
                          <a:spcPts val="0"/>
                        </a:spcAft>
                        <a:buClr>
                          <a:schemeClr val="dk1"/>
                        </a:buClr>
                        <a:buSzPts val="3200"/>
                        <a:buFont typeface="Arial Narrow"/>
                        <a:buNone/>
                      </a:pPr>
                      <a:r>
                        <a:rPr lang="en-US" sz="3200" b="1" i="1" u="none" strike="noStrike" cap="none" dirty="0">
                          <a:solidFill>
                            <a:schemeClr val="dk1"/>
                          </a:solidFill>
                          <a:latin typeface="Arial Narrow"/>
                          <a:ea typeface="Arial Narrow"/>
                          <a:cs typeface="Arial Narrow"/>
                          <a:sym typeface="Arial Narrow"/>
                        </a:rPr>
                        <a:t>Love</a:t>
                      </a:r>
                      <a:r>
                        <a:rPr lang="en-US" sz="2800" b="1" i="1" u="none" strike="noStrike" cap="none" dirty="0">
                          <a:solidFill>
                            <a:schemeClr val="dk1"/>
                          </a:solidFill>
                          <a:latin typeface="Arial Narrow"/>
                          <a:ea typeface="Arial Narrow"/>
                          <a:cs typeface="Arial Narrow"/>
                          <a:sym typeface="Arial Narrow"/>
                        </a:rPr>
                        <a:t> </a:t>
                      </a:r>
                      <a:r>
                        <a:rPr lang="en-US" sz="1200" b="1" i="1" u="none" strike="noStrike" cap="none" dirty="0">
                          <a:solidFill>
                            <a:schemeClr val="dk1"/>
                          </a:solidFill>
                          <a:latin typeface="Arial Narrow"/>
                          <a:ea typeface="Arial Narrow"/>
                          <a:cs typeface="Arial Narrow"/>
                          <a:sym typeface="Arial Narrow"/>
                        </a:rPr>
                        <a:t>Jesus replied: “Love the Lord your God with all your heart and with all your soul and with all your mind.'  This is the first and greatest commandment.  And the second is like it: 'Love your </a:t>
                      </a:r>
                      <a:r>
                        <a:rPr lang="en-US" sz="1200" b="1" i="1" u="none" strike="noStrike" cap="none" dirty="0" err="1">
                          <a:solidFill>
                            <a:schemeClr val="dk1"/>
                          </a:solidFill>
                          <a:latin typeface="Arial Narrow"/>
                          <a:ea typeface="Arial Narrow"/>
                          <a:cs typeface="Arial Narrow"/>
                          <a:sym typeface="Arial Narrow"/>
                        </a:rPr>
                        <a:t>neighbour</a:t>
                      </a:r>
                      <a:r>
                        <a:rPr lang="en-US" sz="1200" b="1" i="1" u="none" strike="noStrike" cap="none" dirty="0">
                          <a:solidFill>
                            <a:schemeClr val="dk1"/>
                          </a:solidFill>
                          <a:latin typeface="Arial Narrow"/>
                          <a:ea typeface="Arial Narrow"/>
                          <a:cs typeface="Arial Narrow"/>
                          <a:sym typeface="Arial Narrow"/>
                        </a:rPr>
                        <a:t> as yourself.‘ Matthew 22:37</a:t>
                      </a:r>
                      <a:endParaRPr lang="en-US" dirty="0"/>
                    </a:p>
                    <a:p>
                      <a:pPr marL="0" marR="0" lvl="0" indent="0" algn="l" rtl="0">
                        <a:spcBef>
                          <a:spcPts val="0"/>
                        </a:spcBef>
                        <a:spcAft>
                          <a:spcPts val="0"/>
                        </a:spcAft>
                        <a:buClr>
                          <a:schemeClr val="dk1"/>
                        </a:buClr>
                        <a:buSzPts val="1200"/>
                        <a:buFont typeface="Calibri"/>
                        <a:buNone/>
                      </a:pPr>
                      <a:endParaRPr lang="en-US" sz="1200" b="1" u="none" strike="noStrike" cap="none" dirty="0">
                        <a:solidFill>
                          <a:schemeClr val="dk1"/>
                        </a:solidFill>
                        <a:latin typeface="Arial Narrow"/>
                        <a:ea typeface="Arial Narrow"/>
                        <a:cs typeface="Arial Narrow"/>
                        <a:sym typeface="Arial Narrow"/>
                      </a:endParaRPr>
                    </a:p>
                    <a:p>
                      <a:pPr marL="0" marR="0"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Love God with all our mind, body and souls.</a:t>
                      </a:r>
                    </a:p>
                    <a:p>
                      <a:pPr marL="0" marR="0"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put the needs of others before our own.</a:t>
                      </a:r>
                      <a:endParaRPr lang="en-US" dirty="0"/>
                    </a:p>
                    <a:p>
                      <a:pPr marL="0" marR="0"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forgive others that have done us harm.</a:t>
                      </a:r>
                      <a:endParaRPr lang="en-US" dirty="0"/>
                    </a:p>
                    <a:p>
                      <a:pPr marL="0" marR="0"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love and care for God’s creation.</a:t>
                      </a:r>
                      <a:endParaRPr lang="en-US" sz="1600" b="1" u="none" strike="noStrike" cap="none" dirty="0">
                        <a:solidFill>
                          <a:schemeClr val="dk1"/>
                        </a:solidFill>
                        <a:latin typeface="Arial Narrow"/>
                        <a:ea typeface="Arial Narrow"/>
                        <a:cs typeface="Arial Narrow"/>
                        <a:sym typeface="Arial Narrow"/>
                      </a:endParaRPr>
                    </a:p>
                    <a:p>
                      <a:pPr marL="0" marR="0" lvl="0" indent="0" algn="l" rtl="0">
                        <a:spcBef>
                          <a:spcPts val="0"/>
                        </a:spcBef>
                        <a:spcAft>
                          <a:spcPts val="0"/>
                        </a:spcAft>
                        <a:buClr>
                          <a:schemeClr val="dk1"/>
                        </a:buClr>
                        <a:buSzPts val="1100"/>
                        <a:buFont typeface="Arial Narrow"/>
                        <a:buNone/>
                      </a:pPr>
                      <a:r>
                        <a:rPr lang="en-US" sz="1100" b="1" u="none" strike="noStrike" cap="none" dirty="0">
                          <a:solidFill>
                            <a:schemeClr val="dk1"/>
                          </a:solidFill>
                          <a:latin typeface="Arial Narrow"/>
                          <a:ea typeface="Arial Narrow"/>
                          <a:cs typeface="Arial Narrow"/>
                          <a:sym typeface="Arial Narrow"/>
                        </a:rPr>
                        <a:t>Social Justice Teaching: HUMAN DIGNITY | TE MANA I TE TANGATA - We are beautifully made in the image and likeness of God.</a:t>
                      </a:r>
                      <a:endParaRPr lang="en-US" dirty="0"/>
                    </a:p>
                    <a:p>
                      <a:pPr marL="0" marR="0" lvl="0" indent="0" algn="l" rtl="0">
                        <a:spcBef>
                          <a:spcPts val="0"/>
                        </a:spcBef>
                        <a:spcAft>
                          <a:spcPts val="0"/>
                        </a:spcAft>
                        <a:buClr>
                          <a:schemeClr val="dk1"/>
                        </a:buClr>
                        <a:buSzPts val="1100"/>
                        <a:buFont typeface="Calibri"/>
                        <a:buNone/>
                      </a:pPr>
                      <a:endParaRPr lang="en-US" sz="1100" b="1" u="none" strike="noStrike" cap="none" dirty="0">
                        <a:solidFill>
                          <a:schemeClr val="dk1"/>
                        </a:solidFill>
                        <a:latin typeface="Arial Narrow"/>
                        <a:ea typeface="Arial Narrow"/>
                        <a:cs typeface="Arial Narrow"/>
                        <a:sym typeface="Arial Narrow"/>
                      </a:endParaRPr>
                    </a:p>
                    <a:p>
                      <a:pPr marL="0" marR="0" lvl="0" indent="0" algn="l" rtl="0">
                        <a:spcBef>
                          <a:spcPts val="0"/>
                        </a:spcBef>
                        <a:spcAft>
                          <a:spcPts val="0"/>
                        </a:spcAft>
                        <a:buClr>
                          <a:schemeClr val="dk1"/>
                        </a:buClr>
                        <a:buSzPts val="1100"/>
                        <a:buFont typeface="Arial Narrow"/>
                        <a:buNone/>
                      </a:pPr>
                      <a:r>
                        <a:rPr lang="en-US" sz="1100" b="1" u="none" strike="noStrike" cap="none" dirty="0">
                          <a:solidFill>
                            <a:schemeClr val="dk1"/>
                          </a:solidFill>
                          <a:latin typeface="Arial Narrow"/>
                          <a:ea typeface="Arial Narrow"/>
                          <a:cs typeface="Arial Narrow"/>
                          <a:sym typeface="Arial Narrow"/>
                        </a:rPr>
                        <a:t>PREFERENTIAL OPTION FOR THE POOR AND VULNERABLE | HE WHAKAARO NUI MO TE HUNGA RAWAKORE - The needs of the poor and vulnerable should be put first</a:t>
                      </a:r>
                      <a:endParaRPr lang="en-US" dirty="0"/>
                    </a:p>
                  </a:txBody>
                  <a:tcPr marL="91450" marR="91450" marT="45725" marB="45725">
                    <a:solidFill>
                      <a:srgbClr val="E1EFD8"/>
                    </a:solidFill>
                  </a:tcPr>
                </a:tc>
                <a:tc>
                  <a:txBody>
                    <a:bodyPr/>
                    <a:lstStyle/>
                    <a:p>
                      <a:pPr marL="0" marR="0" lvl="0" indent="0" algn="just" rtl="0">
                        <a:spcBef>
                          <a:spcPts val="0"/>
                        </a:spcBef>
                        <a:spcAft>
                          <a:spcPts val="0"/>
                        </a:spcAft>
                        <a:buClr>
                          <a:schemeClr val="dk1"/>
                        </a:buClr>
                        <a:buSzPts val="2800"/>
                        <a:buFont typeface="Arial Narrow"/>
                        <a:buNone/>
                      </a:pPr>
                      <a:r>
                        <a:rPr lang="en-US" sz="2800" i="1" u="none" strike="noStrike" cap="none" dirty="0">
                          <a:solidFill>
                            <a:schemeClr val="dk1"/>
                          </a:solidFill>
                          <a:latin typeface="Arial Narrow"/>
                          <a:ea typeface="Arial Narrow"/>
                          <a:cs typeface="Arial Narrow"/>
                          <a:sym typeface="Arial Narrow"/>
                        </a:rPr>
                        <a:t>Respect</a:t>
                      </a:r>
                      <a:r>
                        <a:rPr lang="en-US" sz="1800" i="1" u="none" strike="noStrike" cap="none" dirty="0">
                          <a:solidFill>
                            <a:schemeClr val="dk1"/>
                          </a:solidFill>
                          <a:latin typeface="Arial Narrow"/>
                          <a:ea typeface="Arial Narrow"/>
                          <a:cs typeface="Arial Narrow"/>
                          <a:sym typeface="Arial Narrow"/>
                        </a:rPr>
                        <a:t> </a:t>
                      </a:r>
                      <a:r>
                        <a:rPr lang="en-US" sz="2400" i="1" u="none" strike="noStrike" cap="none" dirty="0">
                          <a:solidFill>
                            <a:schemeClr val="dk1"/>
                          </a:solidFill>
                          <a:latin typeface="Arial Narrow"/>
                          <a:ea typeface="Arial Narrow"/>
                          <a:cs typeface="Arial Narrow"/>
                          <a:sym typeface="Arial Narrow"/>
                        </a:rPr>
                        <a:t>‘</a:t>
                      </a:r>
                      <a:r>
                        <a:rPr lang="en-US" sz="1200" i="1" u="none" strike="noStrike" cap="none" dirty="0">
                          <a:solidFill>
                            <a:schemeClr val="dk1"/>
                          </a:solidFill>
                          <a:latin typeface="Arial Narrow"/>
                          <a:ea typeface="Arial Narrow"/>
                          <a:cs typeface="Arial Narrow"/>
                          <a:sym typeface="Arial Narrow"/>
                        </a:rPr>
                        <a:t>Just as you did it to one of the least of these, you did it to me’ . Matthew 25:40</a:t>
                      </a:r>
                      <a:endParaRPr lang="en-US" sz="1200" i="0" u="none" strike="noStrike" cap="none" dirty="0">
                        <a:solidFill>
                          <a:schemeClr val="dk1"/>
                        </a:solidFill>
                        <a:latin typeface="Arial Narrow"/>
                        <a:ea typeface="Arial Narrow"/>
                        <a:cs typeface="Arial Narrow"/>
                        <a:sym typeface="Arial Narrow"/>
                      </a:endParaRPr>
                    </a:p>
                    <a:p>
                      <a:pPr marL="0" marR="0" lvl="0" indent="0" algn="just" rtl="0">
                        <a:spcBef>
                          <a:spcPts val="0"/>
                        </a:spcBef>
                        <a:spcAft>
                          <a:spcPts val="0"/>
                        </a:spcAft>
                        <a:buClr>
                          <a:schemeClr val="dk1"/>
                        </a:buClr>
                        <a:buSzPts val="1600"/>
                        <a:buFont typeface="Arial Narrow"/>
                        <a:buNone/>
                      </a:pPr>
                      <a:r>
                        <a:rPr lang="en-US" sz="1600" i="0" u="none" strike="noStrike" cap="none" dirty="0">
                          <a:solidFill>
                            <a:schemeClr val="dk1"/>
                          </a:solidFill>
                          <a:latin typeface="Arial Narrow"/>
                          <a:ea typeface="Arial Narrow"/>
                          <a:cs typeface="Arial Narrow"/>
                          <a:sym typeface="Arial Narrow"/>
                        </a:rPr>
                        <a:t>-</a:t>
                      </a:r>
                      <a:r>
                        <a:rPr lang="en-US" sz="1400" i="0" u="none" strike="noStrike" cap="none" dirty="0">
                          <a:solidFill>
                            <a:schemeClr val="dk1"/>
                          </a:solidFill>
                          <a:latin typeface="Arial Narrow"/>
                          <a:ea typeface="Arial Narrow"/>
                          <a:cs typeface="Arial Narrow"/>
                          <a:sym typeface="Arial Narrow"/>
                        </a:rPr>
                        <a:t>We are all made in God’s image and His love.</a:t>
                      </a:r>
                      <a:endParaRPr lang="en-US" dirty="0"/>
                    </a:p>
                    <a:p>
                      <a:pPr marL="0" marR="0" lvl="0" indent="0" algn="just" rtl="0">
                        <a:spcBef>
                          <a:spcPts val="0"/>
                        </a:spcBef>
                        <a:spcAft>
                          <a:spcPts val="0"/>
                        </a:spcAft>
                        <a:buClr>
                          <a:schemeClr val="dk1"/>
                        </a:buClr>
                        <a:buSzPts val="1400"/>
                        <a:buFont typeface="Arial Narrow"/>
                        <a:buNone/>
                      </a:pPr>
                      <a:r>
                        <a:rPr lang="en-US" sz="1400" i="0" u="none" strike="noStrike" cap="none" dirty="0">
                          <a:solidFill>
                            <a:schemeClr val="dk1"/>
                          </a:solidFill>
                          <a:latin typeface="Arial Narrow"/>
                          <a:ea typeface="Arial Narrow"/>
                          <a:cs typeface="Arial Narrow"/>
                          <a:sym typeface="Arial Narrow"/>
                        </a:rPr>
                        <a:t>-We actively listen to others and show empathy.</a:t>
                      </a:r>
                      <a:endParaRPr lang="en-US" dirty="0"/>
                    </a:p>
                    <a:p>
                      <a:pPr marL="0" marR="0" lvl="0" indent="0" algn="just" rtl="0">
                        <a:spcBef>
                          <a:spcPts val="0"/>
                        </a:spcBef>
                        <a:spcAft>
                          <a:spcPts val="0"/>
                        </a:spcAft>
                        <a:buClr>
                          <a:schemeClr val="dk1"/>
                        </a:buClr>
                        <a:buSzPts val="1400"/>
                        <a:buFont typeface="Arial Narrow"/>
                        <a:buNone/>
                      </a:pPr>
                      <a:r>
                        <a:rPr lang="en-US" sz="1400" i="0" u="none" strike="noStrike" cap="none" dirty="0">
                          <a:solidFill>
                            <a:schemeClr val="dk1"/>
                          </a:solidFill>
                          <a:latin typeface="Arial Narrow"/>
                          <a:ea typeface="Arial Narrow"/>
                          <a:cs typeface="Arial Narrow"/>
                          <a:sym typeface="Arial Narrow"/>
                        </a:rPr>
                        <a:t>-We use our manners at all times.</a:t>
                      </a:r>
                      <a:endParaRPr lang="en-US" dirty="0"/>
                    </a:p>
                    <a:p>
                      <a:pPr marL="0" marR="0" lvl="0" indent="0" algn="just" rtl="0">
                        <a:spcBef>
                          <a:spcPts val="0"/>
                        </a:spcBef>
                        <a:spcAft>
                          <a:spcPts val="0"/>
                        </a:spcAft>
                        <a:buClr>
                          <a:schemeClr val="dk1"/>
                        </a:buClr>
                        <a:buSzPts val="1400"/>
                        <a:buFont typeface="Arial Narrow"/>
                        <a:buNone/>
                      </a:pPr>
                      <a:r>
                        <a:rPr lang="en-US" sz="1400" i="0" u="none" strike="noStrike" cap="none" dirty="0">
                          <a:solidFill>
                            <a:schemeClr val="dk1"/>
                          </a:solidFill>
                          <a:latin typeface="Arial Narrow"/>
                          <a:ea typeface="Arial Narrow"/>
                          <a:cs typeface="Arial Narrow"/>
                          <a:sym typeface="Arial Narrow"/>
                        </a:rPr>
                        <a:t>-We are grateful for the blessings in our life.</a:t>
                      </a:r>
                      <a:endParaRPr lang="en-US" dirty="0"/>
                    </a:p>
                    <a:p>
                      <a:pPr marL="0" marR="0" lvl="0" indent="0" algn="just" rtl="0">
                        <a:spcBef>
                          <a:spcPts val="0"/>
                        </a:spcBef>
                        <a:spcAft>
                          <a:spcPts val="0"/>
                        </a:spcAft>
                        <a:buClr>
                          <a:schemeClr val="dk1"/>
                        </a:buClr>
                        <a:buSzPts val="1600"/>
                        <a:buFont typeface="Calibri"/>
                        <a:buNone/>
                      </a:pPr>
                      <a:endParaRPr lang="en-US" sz="1600" i="0" u="none" strike="noStrike" cap="none" dirty="0">
                        <a:solidFill>
                          <a:schemeClr val="dk1"/>
                        </a:solidFill>
                        <a:latin typeface="Arial Narrow"/>
                        <a:ea typeface="Arial Narrow"/>
                        <a:cs typeface="Arial Narrow"/>
                        <a:sym typeface="Arial Narrow"/>
                      </a:endParaRPr>
                    </a:p>
                    <a:p>
                      <a:pPr marL="0" marR="0" lvl="0" indent="0" algn="just" rtl="0">
                        <a:spcBef>
                          <a:spcPts val="0"/>
                        </a:spcBef>
                        <a:spcAft>
                          <a:spcPts val="0"/>
                        </a:spcAft>
                        <a:buClr>
                          <a:schemeClr val="dk1"/>
                        </a:buClr>
                        <a:buSzPts val="1100"/>
                        <a:buFont typeface="Arial Narrow"/>
                        <a:buNone/>
                      </a:pPr>
                      <a:r>
                        <a:rPr lang="en-US" sz="1100" b="1" i="0" u="none" strike="noStrike" cap="none" dirty="0">
                          <a:solidFill>
                            <a:schemeClr val="dk1"/>
                          </a:solidFill>
                          <a:latin typeface="Arial Narrow"/>
                          <a:ea typeface="Arial Narrow"/>
                          <a:cs typeface="Arial Narrow"/>
                          <a:sym typeface="Arial Narrow"/>
                        </a:rPr>
                        <a:t>COMMON GOOD | HE PAINGA MA TE KATOA - We are called to work for the good of each and of all. </a:t>
                      </a:r>
                      <a:endParaRPr lang="en-US" dirty="0"/>
                    </a:p>
                    <a:p>
                      <a:pPr marL="0" marR="0" lvl="0" indent="0" algn="just" rtl="0">
                        <a:spcBef>
                          <a:spcPts val="0"/>
                        </a:spcBef>
                        <a:spcAft>
                          <a:spcPts val="0"/>
                        </a:spcAft>
                        <a:buClr>
                          <a:schemeClr val="dk1"/>
                        </a:buClr>
                        <a:buSzPts val="1100"/>
                        <a:buFont typeface="Arial Narrow"/>
                        <a:buNone/>
                      </a:pPr>
                      <a:r>
                        <a:rPr lang="en-US" sz="1100" b="1" i="0" u="none" strike="noStrike" cap="none" dirty="0">
                          <a:solidFill>
                            <a:schemeClr val="dk1"/>
                          </a:solidFill>
                          <a:latin typeface="Arial Narrow"/>
                          <a:ea typeface="Arial Narrow"/>
                          <a:cs typeface="Arial Narrow"/>
                          <a:sym typeface="Arial Narrow"/>
                        </a:rPr>
                        <a:t>PARTICIPATION | NAU TE ROUROU, NAKU TE ROUROU - We all have the right and duty to participate fully in society</a:t>
                      </a:r>
                      <a:endParaRPr lang="en-US" dirty="0"/>
                    </a:p>
                    <a:p>
                      <a:pPr marL="0" marR="0" lvl="0" indent="0" algn="just" rtl="0">
                        <a:spcBef>
                          <a:spcPts val="0"/>
                        </a:spcBef>
                        <a:spcAft>
                          <a:spcPts val="0"/>
                        </a:spcAft>
                        <a:buClr>
                          <a:schemeClr val="dk1"/>
                        </a:buClr>
                        <a:buSzPts val="1100"/>
                        <a:buFont typeface="Arial Narrow"/>
                        <a:buNone/>
                      </a:pPr>
                      <a:r>
                        <a:rPr lang="en-US" sz="1100" b="1" i="0" u="none" strike="noStrike" cap="none" dirty="0">
                          <a:solidFill>
                            <a:schemeClr val="dk1"/>
                          </a:solidFill>
                          <a:latin typeface="Arial Narrow"/>
                          <a:ea typeface="Arial Narrow"/>
                          <a:cs typeface="Arial Narrow"/>
                          <a:sym typeface="Arial Narrow"/>
                        </a:rPr>
                        <a:t>STEWARDSHIP | KAITIAKITANGA - We are kaitiaki of God’s creation, living sustainably and enhancing the well-being of our planet.</a:t>
                      </a:r>
                    </a:p>
                  </a:txBody>
                  <a:tcPr marL="91450" marR="91450" marT="45725" marB="45725">
                    <a:solidFill>
                      <a:srgbClr val="FFF2CC"/>
                    </a:solidFill>
                  </a:tcPr>
                </a:tc>
                <a:extLst>
                  <a:ext uri="{0D108BD9-81ED-4DB2-BD59-A6C34878D82A}">
                    <a16:rowId xmlns:a16="http://schemas.microsoft.com/office/drawing/2014/main" val="10000"/>
                  </a:ext>
                </a:extLst>
              </a:tr>
              <a:tr h="2830250">
                <a:tc>
                  <a:txBody>
                    <a:bodyPr/>
                    <a:lstStyle/>
                    <a:p>
                      <a:pPr marL="0" marR="238125" lvl="0" indent="0" algn="l" rtl="0">
                        <a:spcBef>
                          <a:spcPts val="0"/>
                        </a:spcBef>
                        <a:spcAft>
                          <a:spcPts val="0"/>
                        </a:spcAft>
                        <a:buClr>
                          <a:schemeClr val="dk1"/>
                        </a:buClr>
                        <a:buSzPts val="2800"/>
                        <a:buFont typeface="Arial Narrow"/>
                        <a:buNone/>
                      </a:pPr>
                      <a:r>
                        <a:rPr lang="en-US" sz="2800" b="1" i="1" u="none" strike="noStrike" cap="none" dirty="0">
                          <a:solidFill>
                            <a:schemeClr val="dk1"/>
                          </a:solidFill>
                          <a:latin typeface="Arial Narrow"/>
                          <a:ea typeface="Arial Narrow"/>
                          <a:cs typeface="Arial Narrow"/>
                          <a:sym typeface="Arial Narrow"/>
                        </a:rPr>
                        <a:t>Faith </a:t>
                      </a:r>
                      <a:r>
                        <a:rPr lang="en-US" sz="1200" b="1" i="1" u="none" strike="noStrike" cap="none" dirty="0">
                          <a:solidFill>
                            <a:schemeClr val="dk1"/>
                          </a:solidFill>
                          <a:latin typeface="Arial Narrow"/>
                          <a:ea typeface="Arial Narrow"/>
                          <a:cs typeface="Arial Narrow"/>
                          <a:sym typeface="Arial Narrow"/>
                        </a:rPr>
                        <a:t>"For nothing will be impossible with God." — Luke 1:37</a:t>
                      </a:r>
                      <a:endParaRPr lang="en-US" sz="1600" b="1" i="1" u="none" strike="noStrike" cap="none" dirty="0">
                        <a:solidFill>
                          <a:schemeClr val="dk1"/>
                        </a:solidFill>
                        <a:latin typeface="Arial Narrow"/>
                        <a:ea typeface="Arial Narrow"/>
                        <a:cs typeface="Arial Narrow"/>
                        <a:sym typeface="Arial Narrow"/>
                      </a:endParaRPr>
                    </a:p>
                    <a:p>
                      <a:pPr marL="0" marR="238125"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give everything a go and persevere when things are hard.</a:t>
                      </a:r>
                      <a:endParaRPr lang="en-US" dirty="0"/>
                    </a:p>
                    <a:p>
                      <a:pPr marL="0" marR="238125"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learn about God and His word.</a:t>
                      </a:r>
                      <a:endParaRPr lang="en-US" dirty="0"/>
                    </a:p>
                    <a:p>
                      <a:pPr marL="0" marR="238125"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live our faith through Prayer and sacraments.</a:t>
                      </a:r>
                      <a:endParaRPr lang="en-US" dirty="0"/>
                    </a:p>
                    <a:p>
                      <a:pPr marL="0" marR="238125"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share our faith in God with others.</a:t>
                      </a:r>
                      <a:endParaRPr lang="en-US" dirty="0"/>
                    </a:p>
                    <a:p>
                      <a:pPr marL="0" marR="238125" lvl="0" indent="0" algn="l" rtl="0">
                        <a:spcBef>
                          <a:spcPts val="0"/>
                        </a:spcBef>
                        <a:spcAft>
                          <a:spcPts val="0"/>
                        </a:spcAft>
                        <a:buClr>
                          <a:schemeClr val="dk1"/>
                        </a:buClr>
                        <a:buSzPts val="1400"/>
                        <a:buFont typeface="Calibri"/>
                        <a:buNone/>
                      </a:pPr>
                      <a:endParaRPr lang="en-US" sz="1400" b="1" u="none" strike="noStrike" cap="none" dirty="0">
                        <a:solidFill>
                          <a:schemeClr val="dk1"/>
                        </a:solidFill>
                        <a:latin typeface="Arial Narrow"/>
                        <a:ea typeface="Arial Narrow"/>
                        <a:cs typeface="Arial Narrow"/>
                        <a:sym typeface="Arial Narrow"/>
                      </a:endParaRPr>
                    </a:p>
                    <a:p>
                      <a:pPr marL="0" marR="238125" lvl="0" indent="0" algn="l" rtl="0">
                        <a:spcBef>
                          <a:spcPts val="0"/>
                        </a:spcBef>
                        <a:spcAft>
                          <a:spcPts val="0"/>
                        </a:spcAft>
                        <a:buClr>
                          <a:schemeClr val="dk1"/>
                        </a:buClr>
                        <a:buSzPts val="1200"/>
                        <a:buFont typeface="Calibri"/>
                        <a:buNone/>
                      </a:pPr>
                      <a:endParaRPr lang="en-US" sz="1200" b="1" u="none" strike="noStrike" cap="none" dirty="0">
                        <a:solidFill>
                          <a:schemeClr val="dk2"/>
                        </a:solidFill>
                        <a:latin typeface="Arial Narrow"/>
                        <a:ea typeface="Arial Narrow"/>
                        <a:cs typeface="Arial Narrow"/>
                        <a:sym typeface="Arial Narrow"/>
                      </a:endParaRPr>
                    </a:p>
                    <a:p>
                      <a:pPr marL="0" marR="238125" lvl="0" indent="0" algn="l" rtl="0">
                        <a:spcBef>
                          <a:spcPts val="0"/>
                        </a:spcBef>
                        <a:spcAft>
                          <a:spcPts val="0"/>
                        </a:spcAft>
                        <a:buClr>
                          <a:schemeClr val="dk2"/>
                        </a:buClr>
                        <a:buSzPts val="1200"/>
                        <a:buFont typeface="Arial Narrow"/>
                        <a:buNone/>
                      </a:pPr>
                      <a:r>
                        <a:rPr lang="en-US" sz="1200" b="1" u="none" strike="noStrike" cap="none" dirty="0">
                          <a:solidFill>
                            <a:schemeClr val="dk2"/>
                          </a:solidFill>
                          <a:latin typeface="Arial Narrow"/>
                          <a:ea typeface="Arial Narrow"/>
                          <a:cs typeface="Arial Narrow"/>
                          <a:sym typeface="Arial Narrow"/>
                        </a:rPr>
                        <a:t>SOLIDARITY | WHAKAWHANAUNGATANGA</a:t>
                      </a:r>
                      <a:endParaRPr lang="en-US" dirty="0"/>
                    </a:p>
                    <a:p>
                      <a:pPr marL="0" marR="238125" lvl="0" indent="0" algn="l" rtl="0">
                        <a:spcBef>
                          <a:spcPts val="0"/>
                        </a:spcBef>
                        <a:spcAft>
                          <a:spcPts val="0"/>
                        </a:spcAft>
                        <a:buClr>
                          <a:schemeClr val="dk2"/>
                        </a:buClr>
                        <a:buSzPts val="1200"/>
                        <a:buFont typeface="Arial Narrow"/>
                        <a:buNone/>
                      </a:pPr>
                      <a:r>
                        <a:rPr lang="en-US" sz="1200" b="1" u="none" strike="noStrike" cap="none" dirty="0">
                          <a:solidFill>
                            <a:schemeClr val="dk2"/>
                          </a:solidFill>
                          <a:latin typeface="Arial Narrow"/>
                          <a:ea typeface="Arial Narrow"/>
                          <a:cs typeface="Arial Narrow"/>
                          <a:sym typeface="Arial Narrow"/>
                        </a:rPr>
                        <a:t>God created us as one global family called to support our brothers and sisters.</a:t>
                      </a:r>
                      <a:endParaRPr lang="en-US" dirty="0"/>
                    </a:p>
                    <a:p>
                      <a:pPr marL="0" marR="238125" lvl="0" indent="0" algn="l" rtl="0">
                        <a:spcBef>
                          <a:spcPts val="0"/>
                        </a:spcBef>
                        <a:spcAft>
                          <a:spcPts val="0"/>
                        </a:spcAft>
                        <a:buClr>
                          <a:schemeClr val="dk1"/>
                        </a:buClr>
                        <a:buSzPts val="1200"/>
                        <a:buFont typeface="Calibri"/>
                        <a:buNone/>
                      </a:pPr>
                      <a:endParaRPr lang="en-US" sz="1200" b="1" u="none" strike="noStrike" cap="none" dirty="0">
                        <a:solidFill>
                          <a:schemeClr val="dk2"/>
                        </a:solidFill>
                        <a:latin typeface="Arial Narrow"/>
                        <a:ea typeface="Arial Narrow"/>
                        <a:cs typeface="Arial Narrow"/>
                        <a:sym typeface="Arial Narrow"/>
                      </a:endParaRPr>
                    </a:p>
                    <a:p>
                      <a:pPr marL="0" marR="238125" lvl="0" indent="0" algn="l" rtl="0">
                        <a:spcBef>
                          <a:spcPts val="0"/>
                        </a:spcBef>
                        <a:spcAft>
                          <a:spcPts val="0"/>
                        </a:spcAft>
                        <a:buClr>
                          <a:schemeClr val="dk2"/>
                        </a:buClr>
                        <a:buSzPts val="1200"/>
                        <a:buFont typeface="Arial Narrow"/>
                        <a:buNone/>
                      </a:pPr>
                      <a:r>
                        <a:rPr lang="en-US" sz="1200" b="1" u="none" strike="noStrike" cap="none" dirty="0">
                          <a:solidFill>
                            <a:schemeClr val="dk2"/>
                          </a:solidFill>
                          <a:latin typeface="Arial Narrow"/>
                          <a:ea typeface="Arial Narrow"/>
                          <a:cs typeface="Arial Narrow"/>
                          <a:sym typeface="Arial Narrow"/>
                        </a:rPr>
                        <a:t>PROMOTION OF PEACE | TE WHAKATAIRANGA I TE RANGIMARIE</a:t>
                      </a:r>
                      <a:endParaRPr lang="en-US" dirty="0"/>
                    </a:p>
                    <a:p>
                      <a:pPr marL="0" marR="238125" lvl="0" indent="0" algn="l" rtl="0">
                        <a:spcBef>
                          <a:spcPts val="0"/>
                        </a:spcBef>
                        <a:spcAft>
                          <a:spcPts val="0"/>
                        </a:spcAft>
                        <a:buClr>
                          <a:schemeClr val="dk2"/>
                        </a:buClr>
                        <a:buSzPts val="1200"/>
                        <a:buFont typeface="Arial Narrow"/>
                        <a:buNone/>
                      </a:pPr>
                      <a:r>
                        <a:rPr lang="en-US" sz="1200" b="1" u="none" strike="noStrike" cap="none" dirty="0">
                          <a:solidFill>
                            <a:schemeClr val="dk2"/>
                          </a:solidFill>
                          <a:latin typeface="Arial Narrow"/>
                          <a:ea typeface="Arial Narrow"/>
                          <a:cs typeface="Arial Narrow"/>
                          <a:sym typeface="Arial Narrow"/>
                        </a:rPr>
                        <a:t>We can be God’s instruments of peace through seeking justice</a:t>
                      </a:r>
                    </a:p>
                  </a:txBody>
                  <a:tcPr marL="91450" marR="91450" marT="45725" marB="45725">
                    <a:solidFill>
                      <a:srgbClr val="FBE4D4"/>
                    </a:solidFill>
                  </a:tcPr>
                </a:tc>
                <a:tc>
                  <a:txBody>
                    <a:bodyPr/>
                    <a:lstStyle/>
                    <a:p>
                      <a:pPr marL="0" marR="0" lvl="0" indent="0" algn="l" rtl="0">
                        <a:spcBef>
                          <a:spcPts val="0"/>
                        </a:spcBef>
                        <a:spcAft>
                          <a:spcPts val="0"/>
                        </a:spcAft>
                        <a:buClr>
                          <a:schemeClr val="dk1"/>
                        </a:buClr>
                        <a:buSzPts val="3200"/>
                        <a:buFont typeface="Arial Narrow"/>
                        <a:buNone/>
                      </a:pPr>
                      <a:r>
                        <a:rPr lang="en-US" sz="3200" b="1" i="1" u="none" strike="noStrike" cap="none" dirty="0">
                          <a:solidFill>
                            <a:schemeClr val="dk1"/>
                          </a:solidFill>
                          <a:latin typeface="Arial Narrow"/>
                          <a:ea typeface="Arial Narrow"/>
                          <a:cs typeface="Arial Narrow"/>
                          <a:sym typeface="Arial Narrow"/>
                        </a:rPr>
                        <a:t>Truth </a:t>
                      </a:r>
                      <a:r>
                        <a:rPr lang="en-US" sz="1600" b="1" i="1" u="none" strike="noStrike" cap="none" dirty="0">
                          <a:solidFill>
                            <a:schemeClr val="dk1"/>
                          </a:solidFill>
                          <a:latin typeface="Arial Narrow"/>
                          <a:ea typeface="Arial Narrow"/>
                          <a:cs typeface="Arial Narrow"/>
                          <a:sym typeface="Arial Narrow"/>
                        </a:rPr>
                        <a:t> </a:t>
                      </a:r>
                      <a:r>
                        <a:rPr lang="en-US" sz="1200" b="1" i="1" u="none" strike="noStrike" cap="none" dirty="0">
                          <a:solidFill>
                            <a:schemeClr val="dk1"/>
                          </a:solidFill>
                          <a:latin typeface="Arial Narrow"/>
                          <a:ea typeface="Arial Narrow"/>
                          <a:cs typeface="Arial Narrow"/>
                          <a:sym typeface="Arial Narrow"/>
                        </a:rPr>
                        <a:t>Jesus answered, ‘I am the way and the truth and the life. No one comes to the Father except through me.</a:t>
                      </a:r>
                      <a:endParaRPr lang="en-US" dirty="0"/>
                    </a:p>
                    <a:p>
                      <a:pPr marL="0" marR="0" lvl="0" indent="0" algn="l" rtl="0">
                        <a:spcBef>
                          <a:spcPts val="0"/>
                        </a:spcBef>
                        <a:spcAft>
                          <a:spcPts val="0"/>
                        </a:spcAft>
                        <a:buClr>
                          <a:schemeClr val="dk1"/>
                        </a:buClr>
                        <a:buSzPts val="1200"/>
                        <a:buFont typeface="Arial Narrow"/>
                        <a:buNone/>
                      </a:pPr>
                      <a:r>
                        <a:rPr lang="en-US" sz="1200" b="1" i="1" u="none" strike="noStrike" cap="none" dirty="0">
                          <a:solidFill>
                            <a:schemeClr val="dk1"/>
                          </a:solidFill>
                          <a:latin typeface="Arial Narrow"/>
                          <a:ea typeface="Arial Narrow"/>
                          <a:cs typeface="Arial Narrow"/>
                          <a:sym typeface="Arial Narrow"/>
                        </a:rPr>
                        <a:t>John’ 14:6</a:t>
                      </a:r>
                      <a:endParaRPr lang="en-US" dirty="0"/>
                    </a:p>
                    <a:p>
                      <a:pPr marL="0" marR="0" lvl="0" indent="0" algn="l" rtl="0">
                        <a:spcBef>
                          <a:spcPts val="0"/>
                        </a:spcBef>
                        <a:spcAft>
                          <a:spcPts val="0"/>
                        </a:spcAft>
                        <a:buClr>
                          <a:schemeClr val="dk1"/>
                        </a:buClr>
                        <a:buSzPts val="1600"/>
                        <a:buFont typeface="Calibri"/>
                        <a:buNone/>
                      </a:pPr>
                      <a:endParaRPr lang="en-US" sz="1600" b="1" i="1" u="none" strike="noStrike" cap="none" dirty="0">
                        <a:solidFill>
                          <a:schemeClr val="dk1"/>
                        </a:solidFill>
                        <a:latin typeface="Arial Narrow"/>
                        <a:ea typeface="Arial Narrow"/>
                        <a:cs typeface="Arial Narrow"/>
                        <a:sym typeface="Arial Narrow"/>
                      </a:endParaRPr>
                    </a:p>
                    <a:p>
                      <a:pPr marL="0" marR="0"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know the difference between right and wrong.</a:t>
                      </a:r>
                      <a:endParaRPr lang="en-US" dirty="0"/>
                    </a:p>
                    <a:p>
                      <a:pPr marL="0" marR="0"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follow in Jesus footsteps to live in truth.</a:t>
                      </a:r>
                      <a:endParaRPr lang="en-US" dirty="0"/>
                    </a:p>
                    <a:p>
                      <a:pPr marL="0" marR="0"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show honesty and integrity in our words and actions.</a:t>
                      </a:r>
                      <a:endParaRPr lang="en-US" dirty="0"/>
                    </a:p>
                    <a:p>
                      <a:pPr marL="0" marR="0" lvl="0" indent="0" algn="l" rtl="0">
                        <a:spcBef>
                          <a:spcPts val="0"/>
                        </a:spcBef>
                        <a:spcAft>
                          <a:spcPts val="0"/>
                        </a:spcAft>
                        <a:buClr>
                          <a:schemeClr val="dk1"/>
                        </a:buClr>
                        <a:buSzPts val="1400"/>
                        <a:buFont typeface="Arial Narrow"/>
                        <a:buNone/>
                      </a:pPr>
                      <a:r>
                        <a:rPr lang="en-US" sz="1400" b="1" u="none" strike="noStrike" cap="none" dirty="0">
                          <a:solidFill>
                            <a:schemeClr val="dk1"/>
                          </a:solidFill>
                          <a:latin typeface="Arial Narrow"/>
                          <a:ea typeface="Arial Narrow"/>
                          <a:cs typeface="Arial Narrow"/>
                          <a:sym typeface="Arial Narrow"/>
                        </a:rPr>
                        <a:t>-We act and play with humility and grace.</a:t>
                      </a:r>
                      <a:endParaRPr lang="en-US" dirty="0"/>
                    </a:p>
                    <a:p>
                      <a:pPr marL="0" marR="0" lvl="0" indent="0" algn="l" rtl="0">
                        <a:spcBef>
                          <a:spcPts val="0"/>
                        </a:spcBef>
                        <a:spcAft>
                          <a:spcPts val="0"/>
                        </a:spcAft>
                        <a:buClr>
                          <a:schemeClr val="dk1"/>
                        </a:buClr>
                        <a:buSzPts val="1100"/>
                        <a:buFont typeface="Arial Narrow"/>
                        <a:buNone/>
                      </a:pPr>
                      <a:r>
                        <a:rPr lang="en-US" sz="1100" b="1" u="none" strike="noStrike" cap="none" dirty="0">
                          <a:solidFill>
                            <a:schemeClr val="dk1"/>
                          </a:solidFill>
                          <a:latin typeface="Arial Narrow"/>
                          <a:ea typeface="Arial Narrow"/>
                          <a:cs typeface="Arial Narrow"/>
                          <a:sym typeface="Arial Narrow"/>
                        </a:rPr>
                        <a:t>SUBSIDIARITY | MANA WHAKAHAERE - We are called to empower communities, to let everyone have a say.</a:t>
                      </a:r>
                      <a:endParaRPr lang="en-US" dirty="0"/>
                    </a:p>
                    <a:p>
                      <a:pPr marL="0" marR="0" lvl="0" indent="0" algn="l" rtl="0">
                        <a:spcBef>
                          <a:spcPts val="0"/>
                        </a:spcBef>
                        <a:spcAft>
                          <a:spcPts val="0"/>
                        </a:spcAft>
                        <a:buClr>
                          <a:schemeClr val="dk1"/>
                        </a:buClr>
                        <a:buSzPts val="1100"/>
                        <a:buFont typeface="Arial Narrow"/>
                        <a:buNone/>
                      </a:pPr>
                      <a:r>
                        <a:rPr lang="en-US" sz="1100" b="1" u="none" strike="noStrike" cap="none" dirty="0">
                          <a:solidFill>
                            <a:schemeClr val="dk1"/>
                          </a:solidFill>
                          <a:latin typeface="Arial Narrow"/>
                          <a:ea typeface="Arial Narrow"/>
                          <a:cs typeface="Arial Narrow"/>
                          <a:sym typeface="Arial Narrow"/>
                        </a:rPr>
                        <a:t>DISTRIBUTIVE JUSTICE | TE TIKA KA TOHAINA - Everyone should have access to their fair share of resources.</a:t>
                      </a:r>
                      <a:endParaRPr lang="en-US" dirty="0"/>
                    </a:p>
                    <a:p>
                      <a:pPr marL="0" marR="0" lvl="0" indent="0" algn="l" rtl="0">
                        <a:spcBef>
                          <a:spcPts val="0"/>
                        </a:spcBef>
                        <a:spcAft>
                          <a:spcPts val="0"/>
                        </a:spcAft>
                        <a:buClr>
                          <a:schemeClr val="dk1"/>
                        </a:buClr>
                        <a:buSzPts val="1100"/>
                        <a:buFont typeface="Calibri"/>
                        <a:buNone/>
                      </a:pPr>
                      <a:endParaRPr sz="1100" b="1" u="none" strike="noStrike" cap="none" dirty="0">
                        <a:solidFill>
                          <a:schemeClr val="dk1"/>
                        </a:solidFill>
                        <a:latin typeface="Arial Narrow"/>
                        <a:ea typeface="Arial Narrow"/>
                        <a:cs typeface="Arial Narrow"/>
                        <a:sym typeface="Arial Narrow"/>
                      </a:endParaRPr>
                    </a:p>
                  </a:txBody>
                  <a:tcPr marL="91450" marR="91450" marT="45725" marB="45725">
                    <a:solidFill>
                      <a:srgbClr val="E1EFD8"/>
                    </a:solidFill>
                  </a:tcPr>
                </a:tc>
                <a:extLst>
                  <a:ext uri="{0D108BD9-81ED-4DB2-BD59-A6C34878D82A}">
                    <a16:rowId xmlns:a16="http://schemas.microsoft.com/office/drawing/2014/main" val="10001"/>
                  </a:ext>
                </a:extLst>
              </a:tr>
            </a:tbl>
          </a:graphicData>
        </a:graphic>
      </p:graphicFrame>
      <p:sp>
        <p:nvSpPr>
          <p:cNvPr id="116" name="Google Shape;116;p3"/>
          <p:cNvSpPr txBox="1"/>
          <p:nvPr/>
        </p:nvSpPr>
        <p:spPr>
          <a:xfrm>
            <a:off x="218276" y="58028"/>
            <a:ext cx="11600762" cy="8459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NZ" sz="2000" b="1" i="0" u="none" strike="noStrike" cap="none" dirty="0">
                <a:solidFill>
                  <a:schemeClr val="dk1"/>
                </a:solidFill>
                <a:latin typeface="Quattrocento Sans"/>
                <a:ea typeface="Quattrocento Sans"/>
                <a:cs typeface="Quattrocento Sans"/>
                <a:sym typeface="Quattrocento Sans"/>
              </a:rPr>
              <a:t>Gospel Values ~ School Values</a:t>
            </a:r>
            <a:endParaRPr sz="1600" b="1" i="0" u="none" strike="noStrike" cap="none" dirty="0">
              <a:solidFill>
                <a:schemeClr val="dk1"/>
              </a:solidFill>
              <a:latin typeface="Quattrocento Sans"/>
              <a:ea typeface="Quattrocento Sans"/>
              <a:cs typeface="Quattrocento Sans"/>
              <a:sym typeface="Quattrocento Sans"/>
            </a:endParaRPr>
          </a:p>
          <a:p>
            <a:pPr marL="0" marR="0" lvl="0" indent="0" algn="ctr" rtl="0">
              <a:lnSpc>
                <a:spcPct val="100000"/>
              </a:lnSpc>
              <a:spcBef>
                <a:spcPts val="0"/>
              </a:spcBef>
              <a:spcAft>
                <a:spcPts val="0"/>
              </a:spcAft>
              <a:buClr>
                <a:srgbClr val="000000"/>
              </a:buClr>
              <a:buSzPts val="1400"/>
              <a:buFont typeface="Arial"/>
              <a:buNone/>
            </a:pPr>
            <a:r>
              <a:rPr lang="en-NZ" sz="1400" b="0" i="0" u="none" strike="noStrike" cap="none" dirty="0">
                <a:solidFill>
                  <a:schemeClr val="dk1"/>
                </a:solidFill>
                <a:latin typeface="Quattrocento Sans"/>
                <a:ea typeface="Quattrocento Sans"/>
                <a:cs typeface="Quattrocento Sans"/>
                <a:sym typeface="Quattrocento Sans"/>
              </a:rPr>
              <a:t>Our School Values come from the Gospel and help us to live our faith through our</a:t>
            </a:r>
            <a:endParaRPr dirty="0"/>
          </a:p>
          <a:p>
            <a:pPr marL="0" marR="0" lvl="0" indent="0" algn="ctr" rtl="0">
              <a:lnSpc>
                <a:spcPct val="100000"/>
              </a:lnSpc>
              <a:spcBef>
                <a:spcPts val="0"/>
              </a:spcBef>
              <a:spcAft>
                <a:spcPts val="0"/>
              </a:spcAft>
              <a:buClr>
                <a:srgbClr val="000000"/>
              </a:buClr>
              <a:buSzPts val="1400"/>
              <a:buFont typeface="Arial"/>
              <a:buNone/>
            </a:pPr>
            <a:r>
              <a:rPr lang="en-NZ" sz="1400" b="0" i="0" u="none" strike="noStrike" cap="none" dirty="0">
                <a:solidFill>
                  <a:schemeClr val="dk1"/>
                </a:solidFill>
                <a:latin typeface="Quattrocento Sans"/>
                <a:ea typeface="Quattrocento Sans"/>
                <a:cs typeface="Quattrocento Sans"/>
                <a:sym typeface="Quattrocento Sans"/>
              </a:rPr>
              <a:t> words and actions.</a:t>
            </a:r>
            <a:endParaRPr sz="1400" b="0" i="0" u="none" strike="noStrike" cap="none" dirty="0">
              <a:solidFill>
                <a:schemeClr val="dk1"/>
              </a:solidFill>
              <a:latin typeface="Quattrocento Sans"/>
              <a:ea typeface="Quattrocento Sans"/>
              <a:cs typeface="Quattrocento Sans"/>
              <a:sym typeface="Quattrocento Sans"/>
            </a:endParaRPr>
          </a:p>
        </p:txBody>
      </p:sp>
      <p:pic>
        <p:nvPicPr>
          <p:cNvPr id="117" name="Google Shape;117;p3"/>
          <p:cNvPicPr preferRelativeResize="0"/>
          <p:nvPr/>
        </p:nvPicPr>
        <p:blipFill rotWithShape="1">
          <a:blip r:embed="rId3">
            <a:alphaModFix/>
          </a:blip>
          <a:srcRect/>
          <a:stretch/>
        </p:blipFill>
        <p:spPr>
          <a:xfrm>
            <a:off x="10944808" y="10758"/>
            <a:ext cx="986460" cy="869195"/>
          </a:xfrm>
          <a:prstGeom prst="rect">
            <a:avLst/>
          </a:prstGeom>
          <a:noFill/>
          <a:ln>
            <a:noFill/>
          </a:ln>
        </p:spPr>
      </p:pic>
      <p:sp>
        <p:nvSpPr>
          <p:cNvPr id="118" name="Google Shape;118;p3"/>
          <p:cNvSpPr txBox="1">
            <a:spLocks noGrp="1"/>
          </p:cNvSpPr>
          <p:nvPr>
            <p:ph type="sldNum" idx="12"/>
          </p:nvPr>
        </p:nvSpPr>
        <p:spPr>
          <a:xfrm>
            <a:off x="330506" y="252421"/>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001"/>
              <a:buNone/>
            </a:pPr>
            <a:fld id="{00000000-1234-1234-1234-123412341234}" type="slidenum">
              <a:rPr lang="en-NZ" sz="1001" b="0" i="0" u="none" strike="noStrike" cap="none">
                <a:solidFill>
                  <a:schemeClr val="dk1"/>
                </a:solidFill>
                <a:latin typeface="Quattrocento Sans"/>
                <a:ea typeface="Quattrocento Sans"/>
                <a:cs typeface="Quattrocento Sans"/>
                <a:sym typeface="Quattrocento Sans"/>
              </a:rPr>
              <a:t>3</a:t>
            </a:fld>
            <a:endParaRPr sz="1001"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054195" y="-80791"/>
            <a:ext cx="10058402" cy="12192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4D290A"/>
              </a:buClr>
              <a:buSzPts val="3600"/>
              <a:buFont typeface="Quattrocento Sans"/>
              <a:buNone/>
            </a:pPr>
            <a:r>
              <a:rPr lang="en-NZ" sz="3600" b="0" i="0" u="none" strike="noStrike" cap="none">
                <a:solidFill>
                  <a:srgbClr val="4D290A"/>
                </a:solidFill>
                <a:latin typeface="Quattrocento Sans"/>
                <a:ea typeface="Quattrocento Sans"/>
                <a:cs typeface="Quattrocento Sans"/>
                <a:sym typeface="Quattrocento Sans"/>
              </a:rPr>
              <a:t>Principles</a:t>
            </a:r>
            <a:br>
              <a:rPr lang="en-NZ" sz="3600" b="0" i="0" u="none" strike="noStrike" cap="none">
                <a:solidFill>
                  <a:srgbClr val="4D290A"/>
                </a:solidFill>
                <a:latin typeface="Quattrocento Sans"/>
                <a:ea typeface="Quattrocento Sans"/>
                <a:cs typeface="Quattrocento Sans"/>
                <a:sym typeface="Quattrocento Sans"/>
              </a:rPr>
            </a:br>
            <a:r>
              <a:rPr lang="en-NZ" sz="1200" b="0" i="0" u="none" strike="noStrike" cap="none">
                <a:solidFill>
                  <a:srgbClr val="4D290A"/>
                </a:solidFill>
                <a:latin typeface="Quattrocento Sans"/>
                <a:ea typeface="Quattrocento Sans"/>
                <a:cs typeface="Quattrocento Sans"/>
                <a:sym typeface="Quattrocento Sans"/>
              </a:rPr>
              <a:t>Foundations for Curriculum decision making. </a:t>
            </a:r>
            <a:br>
              <a:rPr lang="en-NZ" sz="1200" b="0" i="0" u="none" strike="noStrike" cap="none">
                <a:solidFill>
                  <a:srgbClr val="4D290A"/>
                </a:solidFill>
                <a:latin typeface="Quattrocento Sans"/>
                <a:ea typeface="Quattrocento Sans"/>
                <a:cs typeface="Quattrocento Sans"/>
                <a:sym typeface="Quattrocento Sans"/>
              </a:rPr>
            </a:br>
            <a:r>
              <a:rPr lang="en-NZ" sz="1600" b="0" i="0" u="none" strike="noStrike" cap="none">
                <a:solidFill>
                  <a:srgbClr val="4D290A"/>
                </a:solidFill>
                <a:latin typeface="Quattrocento Sans"/>
                <a:ea typeface="Quattrocento Sans"/>
                <a:cs typeface="Quattrocento Sans"/>
                <a:sym typeface="Quattrocento Sans"/>
              </a:rPr>
              <a:t>The St. Francis school curriculum is based on the following principles. </a:t>
            </a:r>
            <a:endParaRPr sz="4400" b="0" i="0" u="none" strike="noStrike" cap="none">
              <a:solidFill>
                <a:srgbClr val="4D290A"/>
              </a:solidFill>
              <a:latin typeface="Quattrocento Sans"/>
              <a:ea typeface="Quattrocento Sans"/>
              <a:cs typeface="Quattrocento Sans"/>
              <a:sym typeface="Quattrocento Sans"/>
            </a:endParaRPr>
          </a:p>
        </p:txBody>
      </p:sp>
      <p:sp>
        <p:nvSpPr>
          <p:cNvPr id="124" name="Google Shape;124;p4"/>
          <p:cNvSpPr txBox="1">
            <a:spLocks noGrp="1"/>
          </p:cNvSpPr>
          <p:nvPr>
            <p:ph type="sldNum" idx="12"/>
          </p:nvPr>
        </p:nvSpPr>
        <p:spPr>
          <a:xfrm>
            <a:off x="389760" y="215349"/>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1"/>
              <a:buFont typeface="Arial"/>
              <a:buNone/>
            </a:pPr>
            <a:fld id="{00000000-1234-1234-1234-123412341234}" type="slidenum">
              <a:rPr lang="en-NZ" sz="1001" b="0" i="0" u="none" strike="noStrike" cap="none">
                <a:solidFill>
                  <a:srgbClr val="000000"/>
                </a:solidFill>
                <a:latin typeface="Quattrocento Sans"/>
                <a:ea typeface="Quattrocento Sans"/>
                <a:cs typeface="Quattrocento Sans"/>
                <a:sym typeface="Quattrocento Sans"/>
              </a:rPr>
              <a:t>4</a:t>
            </a:fld>
            <a:endParaRPr sz="1001" b="0" i="0" u="none" strike="noStrike" cap="none">
              <a:solidFill>
                <a:srgbClr val="000000"/>
              </a:solidFill>
              <a:latin typeface="Quattrocento Sans"/>
              <a:ea typeface="Quattrocento Sans"/>
              <a:cs typeface="Quattrocento Sans"/>
              <a:sym typeface="Quattrocento Sans"/>
            </a:endParaRPr>
          </a:p>
        </p:txBody>
      </p:sp>
      <p:grpSp>
        <p:nvGrpSpPr>
          <p:cNvPr id="125" name="Google Shape;125;p4"/>
          <p:cNvGrpSpPr/>
          <p:nvPr/>
        </p:nvGrpSpPr>
        <p:grpSpPr>
          <a:xfrm>
            <a:off x="249909" y="1138409"/>
            <a:ext cx="11666974" cy="5611296"/>
            <a:chOff x="0" y="1816"/>
            <a:chExt cx="11435507" cy="5611296"/>
          </a:xfrm>
        </p:grpSpPr>
        <p:sp>
          <p:nvSpPr>
            <p:cNvPr id="126" name="Google Shape;126;p4"/>
            <p:cNvSpPr/>
            <p:nvPr/>
          </p:nvSpPr>
          <p:spPr>
            <a:xfrm>
              <a:off x="4574203" y="1816"/>
              <a:ext cx="6861304" cy="644976"/>
            </a:xfrm>
            <a:prstGeom prst="rightArrow">
              <a:avLst>
                <a:gd name="adj1" fmla="val 75000"/>
                <a:gd name="adj2" fmla="val 50000"/>
              </a:avLst>
            </a:prstGeom>
            <a:solidFill>
              <a:srgbClr val="DDEAF6"/>
            </a:solidFill>
            <a:ln w="12700" cap="flat" cmpd="sng">
              <a:solidFill>
                <a:srgbClr val="FACE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4574203" y="82437"/>
              <a:ext cx="6619438" cy="532869"/>
            </a:xfrm>
            <a:prstGeom prst="rect">
              <a:avLst/>
            </a:prstGeom>
            <a:noFill/>
            <a:ln>
              <a:noFill/>
            </a:ln>
          </p:spPr>
          <p:txBody>
            <a:bodyPr spcFirstLastPara="1" wrap="square" lIns="6975" tIns="6975" rIns="6975" bIns="6975" anchor="t" anchorCtr="0">
              <a:noAutofit/>
            </a:bodyPr>
            <a:lstStyle/>
            <a:p>
              <a:pPr marL="57150" marR="0" lvl="1" indent="-69850" algn="l" rtl="0">
                <a:lnSpc>
                  <a:spcPct val="90000"/>
                </a:lnSpc>
                <a:spcBef>
                  <a:spcPts val="0"/>
                </a:spcBef>
                <a:spcAft>
                  <a:spcPts val="0"/>
                </a:spcAft>
                <a:buClr>
                  <a:srgbClr val="000000"/>
                </a:buClr>
                <a:buSzPts val="110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The curriculum will centred on the foundation that Christ is the reason for our school and faith learning is woven into all aspects of school life.</a:t>
              </a:r>
              <a:endParaRPr sz="1200" b="1" i="0" u="none" strike="noStrike" cap="none">
                <a:solidFill>
                  <a:srgbClr val="000000"/>
                </a:solidFill>
                <a:latin typeface="Quattrocento Sans"/>
                <a:ea typeface="Quattrocento Sans"/>
                <a:cs typeface="Quattrocento Sans"/>
                <a:sym typeface="Quattrocento Sans"/>
              </a:endParaRPr>
            </a:p>
          </p:txBody>
        </p:sp>
        <p:sp>
          <p:nvSpPr>
            <p:cNvPr id="128" name="Google Shape;128;p4"/>
            <p:cNvSpPr/>
            <p:nvPr/>
          </p:nvSpPr>
          <p:spPr>
            <a:xfrm>
              <a:off x="0" y="1816"/>
              <a:ext cx="4574203" cy="644976"/>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
            <p:cNvSpPr txBox="1"/>
            <p:nvPr/>
          </p:nvSpPr>
          <p:spPr>
            <a:xfrm>
              <a:off x="31485" y="33301"/>
              <a:ext cx="4511233" cy="58200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chemeClr val="dk1"/>
                  </a:solidFill>
                  <a:latin typeface="Quattrocento Sans"/>
                  <a:ea typeface="Quattrocento Sans"/>
                  <a:cs typeface="Quattrocento Sans"/>
                  <a:sym typeface="Quattrocento Sans"/>
                </a:rPr>
                <a:t>Integrated Faith Learning</a:t>
              </a:r>
              <a:endParaRPr sz="1600" b="1" i="0" u="none" strike="noStrike" cap="none">
                <a:solidFill>
                  <a:srgbClr val="FFFFFF"/>
                </a:solidFill>
                <a:latin typeface="Quattrocento Sans"/>
                <a:ea typeface="Quattrocento Sans"/>
                <a:cs typeface="Quattrocento Sans"/>
                <a:sym typeface="Quattrocento Sans"/>
              </a:endParaRPr>
            </a:p>
          </p:txBody>
        </p:sp>
        <p:sp>
          <p:nvSpPr>
            <p:cNvPr id="130" name="Google Shape;130;p4"/>
            <p:cNvSpPr/>
            <p:nvPr/>
          </p:nvSpPr>
          <p:spPr>
            <a:xfrm>
              <a:off x="4574203" y="711290"/>
              <a:ext cx="6861304" cy="644976"/>
            </a:xfrm>
            <a:prstGeom prst="rightArrow">
              <a:avLst>
                <a:gd name="adj1" fmla="val 75000"/>
                <a:gd name="adj2" fmla="val 50000"/>
              </a:avLst>
            </a:prstGeom>
            <a:noFill/>
            <a:ln w="12700" cap="flat" cmpd="sng">
              <a:solidFill>
                <a:srgbClr val="F8ED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txBox="1"/>
            <p:nvPr/>
          </p:nvSpPr>
          <p:spPr>
            <a:xfrm>
              <a:off x="4574203" y="791912"/>
              <a:ext cx="6619438" cy="483732"/>
            </a:xfrm>
            <a:prstGeom prst="rect">
              <a:avLst/>
            </a:prstGeom>
            <a:solidFill>
              <a:srgbClr val="D0CECE"/>
            </a:solidFill>
            <a:ln>
              <a:noFill/>
            </a:ln>
          </p:spPr>
          <p:txBody>
            <a:bodyPr spcFirstLastPara="1" wrap="square" lIns="6975" tIns="6975" rIns="6975" bIns="6975" anchor="t" anchorCtr="0">
              <a:noAutofit/>
            </a:bodyPr>
            <a:lstStyle/>
            <a:p>
              <a:pPr marL="57150" marR="0" lvl="1" indent="-69850" algn="l" rtl="0">
                <a:lnSpc>
                  <a:spcPct val="90000"/>
                </a:lnSpc>
                <a:spcBef>
                  <a:spcPts val="0"/>
                </a:spcBef>
                <a:spcAft>
                  <a:spcPts val="0"/>
                </a:spcAft>
                <a:buClr>
                  <a:srgbClr val="000000"/>
                </a:buClr>
                <a:buSzPts val="110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The school curriculum will reflect the faith belief that the treaty is a covenant – a promise made to God, and so we are called to honour the intent of the Treaty</a:t>
              </a:r>
              <a:r>
                <a:rPr lang="en-NZ" sz="1100" b="1" i="0" u="none" strike="noStrike" cap="none">
                  <a:solidFill>
                    <a:srgbClr val="000000"/>
                  </a:solidFill>
                  <a:latin typeface="Quattrocento Sans"/>
                  <a:ea typeface="Quattrocento Sans"/>
                  <a:cs typeface="Quattrocento Sans"/>
                  <a:sym typeface="Quattrocento Sans"/>
                </a:rPr>
                <a:t>.</a:t>
              </a:r>
              <a:endParaRPr sz="1100" b="1" i="0" u="none" strike="noStrike" cap="none">
                <a:solidFill>
                  <a:srgbClr val="000000"/>
                </a:solidFill>
                <a:latin typeface="Quattrocento Sans"/>
                <a:ea typeface="Quattrocento Sans"/>
                <a:cs typeface="Quattrocento Sans"/>
                <a:sym typeface="Quattrocento Sans"/>
              </a:endParaRPr>
            </a:p>
          </p:txBody>
        </p:sp>
        <p:sp>
          <p:nvSpPr>
            <p:cNvPr id="132" name="Google Shape;132;p4"/>
            <p:cNvSpPr/>
            <p:nvPr/>
          </p:nvSpPr>
          <p:spPr>
            <a:xfrm>
              <a:off x="0" y="711290"/>
              <a:ext cx="4574203" cy="644976"/>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
            <p:cNvSpPr txBox="1"/>
            <p:nvPr/>
          </p:nvSpPr>
          <p:spPr>
            <a:xfrm>
              <a:off x="31485" y="742775"/>
              <a:ext cx="4511233" cy="58200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chemeClr val="dk1"/>
                  </a:solidFill>
                  <a:latin typeface="Quattrocento Sans"/>
                  <a:ea typeface="Quattrocento Sans"/>
                  <a:cs typeface="Quattrocento Sans"/>
                  <a:sym typeface="Quattrocento Sans"/>
                </a:rPr>
                <a:t>Treaty of Waitangi</a:t>
              </a:r>
              <a:endParaRPr sz="1600" b="1" i="0" u="none" strike="noStrike" cap="none">
                <a:solidFill>
                  <a:schemeClr val="dk1"/>
                </a:solidFill>
                <a:latin typeface="Quattrocento Sans"/>
                <a:ea typeface="Quattrocento Sans"/>
                <a:cs typeface="Quattrocento Sans"/>
                <a:sym typeface="Quattrocento Sans"/>
              </a:endParaRPr>
            </a:p>
          </p:txBody>
        </p:sp>
        <p:sp>
          <p:nvSpPr>
            <p:cNvPr id="134" name="Google Shape;134;p4"/>
            <p:cNvSpPr/>
            <p:nvPr/>
          </p:nvSpPr>
          <p:spPr>
            <a:xfrm>
              <a:off x="4574203" y="1420765"/>
              <a:ext cx="6861304" cy="644976"/>
            </a:xfrm>
            <a:prstGeom prst="rightArrow">
              <a:avLst>
                <a:gd name="adj1" fmla="val 75000"/>
                <a:gd name="adj2" fmla="val 50000"/>
              </a:avLst>
            </a:prstGeom>
            <a:noFill/>
            <a:ln w="12700" cap="flat" cmpd="sng">
              <a:solidFill>
                <a:srgbClr val="E3F7C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
            <p:cNvSpPr txBox="1"/>
            <p:nvPr/>
          </p:nvSpPr>
          <p:spPr>
            <a:xfrm>
              <a:off x="4574203" y="1501387"/>
              <a:ext cx="6619438" cy="483732"/>
            </a:xfrm>
            <a:prstGeom prst="rect">
              <a:avLst/>
            </a:prstGeom>
            <a:solidFill>
              <a:srgbClr val="FBE4D4"/>
            </a:solidFill>
            <a:ln>
              <a:noFill/>
            </a:ln>
          </p:spPr>
          <p:txBody>
            <a:bodyPr spcFirstLastPara="1" wrap="square" lIns="6975" tIns="6975" rIns="6975" bIns="6975" anchor="t" anchorCtr="0">
              <a:noAutofit/>
            </a:bodyPr>
            <a:lstStyle/>
            <a:p>
              <a:pPr marL="57150" marR="0" lvl="1" indent="-69850" algn="l" rtl="0">
                <a:lnSpc>
                  <a:spcPct val="90000"/>
                </a:lnSpc>
                <a:spcBef>
                  <a:spcPts val="0"/>
                </a:spcBef>
                <a:spcAft>
                  <a:spcPts val="0"/>
                </a:spcAft>
                <a:buClr>
                  <a:srgbClr val="000000"/>
                </a:buClr>
                <a:buSzPts val="110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The lives, traditions and stories of the various cultures and ethnicities of our school are celebrated and reflected in our practices and in our curriculum.</a:t>
              </a:r>
              <a:endParaRPr sz="1200" b="1" i="0" u="none" strike="noStrike" cap="none">
                <a:solidFill>
                  <a:srgbClr val="000000"/>
                </a:solidFill>
                <a:latin typeface="Quattrocento Sans"/>
                <a:ea typeface="Quattrocento Sans"/>
                <a:cs typeface="Quattrocento Sans"/>
                <a:sym typeface="Quattrocento Sans"/>
              </a:endParaRPr>
            </a:p>
          </p:txBody>
        </p:sp>
        <p:sp>
          <p:nvSpPr>
            <p:cNvPr id="136" name="Google Shape;136;p4"/>
            <p:cNvSpPr/>
            <p:nvPr/>
          </p:nvSpPr>
          <p:spPr>
            <a:xfrm>
              <a:off x="0" y="1431781"/>
              <a:ext cx="4574203" cy="644976"/>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txBox="1"/>
            <p:nvPr/>
          </p:nvSpPr>
          <p:spPr>
            <a:xfrm>
              <a:off x="31485" y="1463266"/>
              <a:ext cx="4511233" cy="58200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chemeClr val="dk1"/>
                  </a:solidFill>
                  <a:latin typeface="Quattrocento Sans"/>
                  <a:ea typeface="Quattrocento Sans"/>
                  <a:cs typeface="Quattrocento Sans"/>
                  <a:sym typeface="Quattrocento Sans"/>
                </a:rPr>
                <a:t>Cultural Diversity</a:t>
              </a:r>
              <a:endParaRPr sz="1600" b="1" i="0" u="none" strike="noStrike" cap="none">
                <a:solidFill>
                  <a:schemeClr val="dk1"/>
                </a:solidFill>
                <a:latin typeface="Quattrocento Sans"/>
                <a:ea typeface="Quattrocento Sans"/>
                <a:cs typeface="Quattrocento Sans"/>
                <a:sym typeface="Quattrocento Sans"/>
              </a:endParaRPr>
            </a:p>
          </p:txBody>
        </p:sp>
        <p:sp>
          <p:nvSpPr>
            <p:cNvPr id="138" name="Google Shape;138;p4"/>
            <p:cNvSpPr/>
            <p:nvPr/>
          </p:nvSpPr>
          <p:spPr>
            <a:xfrm>
              <a:off x="4574203" y="2130239"/>
              <a:ext cx="6861304" cy="644976"/>
            </a:xfrm>
            <a:prstGeom prst="rightArrow">
              <a:avLst>
                <a:gd name="adj1" fmla="val 75000"/>
                <a:gd name="adj2" fmla="val 50000"/>
              </a:avLst>
            </a:prstGeom>
            <a:noFill/>
            <a:ln w="12700" cap="flat" cmpd="sng">
              <a:solidFill>
                <a:srgbClr val="CEF6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txBox="1"/>
            <p:nvPr/>
          </p:nvSpPr>
          <p:spPr>
            <a:xfrm>
              <a:off x="4574203" y="2210861"/>
              <a:ext cx="6619438" cy="483732"/>
            </a:xfrm>
            <a:prstGeom prst="rect">
              <a:avLst/>
            </a:prstGeom>
            <a:solidFill>
              <a:srgbClr val="EDEDED"/>
            </a:solidFill>
            <a:ln>
              <a:noFill/>
            </a:ln>
          </p:spPr>
          <p:txBody>
            <a:bodyPr spcFirstLastPara="1" wrap="square" lIns="6975" tIns="6975" rIns="6975" bIns="6975" anchor="t" anchorCtr="0">
              <a:noAutofit/>
            </a:bodyPr>
            <a:lstStyle/>
            <a:p>
              <a:pPr marL="57150" marR="0" lvl="1" indent="-69850" algn="l" rtl="0">
                <a:lnSpc>
                  <a:spcPct val="90000"/>
                </a:lnSpc>
                <a:spcBef>
                  <a:spcPts val="0"/>
                </a:spcBef>
                <a:spcAft>
                  <a:spcPts val="0"/>
                </a:spcAft>
                <a:buClr>
                  <a:srgbClr val="000000"/>
                </a:buClr>
                <a:buSzPts val="110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Our curriculum will reflect our belief that all people are made in the image and likeness of God. It will allow ALL children to find success and celebrate the differing talents and strengths of our learners. </a:t>
              </a:r>
              <a:r>
                <a:rPr lang="en-NZ" sz="1100" b="1" i="0" u="none" strike="noStrike" cap="none">
                  <a:solidFill>
                    <a:srgbClr val="000000"/>
                  </a:solidFill>
                  <a:latin typeface="Quattrocento Sans"/>
                  <a:ea typeface="Quattrocento Sans"/>
                  <a:cs typeface="Quattrocento Sans"/>
                  <a:sym typeface="Quattrocento Sans"/>
                </a:rPr>
                <a:t>	</a:t>
              </a:r>
              <a:endParaRPr sz="1100" b="1" i="0" u="none" strike="noStrike" cap="none">
                <a:solidFill>
                  <a:srgbClr val="000000"/>
                </a:solidFill>
                <a:latin typeface="Quattrocento Sans"/>
                <a:ea typeface="Quattrocento Sans"/>
                <a:cs typeface="Quattrocento Sans"/>
                <a:sym typeface="Quattrocento Sans"/>
              </a:endParaRPr>
            </a:p>
          </p:txBody>
        </p:sp>
        <p:sp>
          <p:nvSpPr>
            <p:cNvPr id="140" name="Google Shape;140;p4"/>
            <p:cNvSpPr/>
            <p:nvPr/>
          </p:nvSpPr>
          <p:spPr>
            <a:xfrm>
              <a:off x="0" y="2152271"/>
              <a:ext cx="4574203" cy="644976"/>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txBox="1"/>
            <p:nvPr/>
          </p:nvSpPr>
          <p:spPr>
            <a:xfrm>
              <a:off x="31485" y="2183756"/>
              <a:ext cx="4511233" cy="58200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chemeClr val="dk1"/>
                  </a:solidFill>
                  <a:latin typeface="Quattrocento Sans"/>
                  <a:ea typeface="Quattrocento Sans"/>
                  <a:cs typeface="Quattrocento Sans"/>
                  <a:sym typeface="Quattrocento Sans"/>
                </a:rPr>
                <a:t>Inclusion</a:t>
              </a:r>
              <a:endParaRPr sz="1600" b="1" i="0" u="none" strike="noStrike" cap="none">
                <a:solidFill>
                  <a:schemeClr val="dk1"/>
                </a:solidFill>
                <a:latin typeface="Quattrocento Sans"/>
                <a:ea typeface="Quattrocento Sans"/>
                <a:cs typeface="Quattrocento Sans"/>
                <a:sym typeface="Quattrocento Sans"/>
              </a:endParaRPr>
            </a:p>
          </p:txBody>
        </p:sp>
        <p:sp>
          <p:nvSpPr>
            <p:cNvPr id="142" name="Google Shape;142;p4"/>
            <p:cNvSpPr/>
            <p:nvPr/>
          </p:nvSpPr>
          <p:spPr>
            <a:xfrm>
              <a:off x="4574203" y="2839713"/>
              <a:ext cx="6861304" cy="644976"/>
            </a:xfrm>
            <a:prstGeom prst="rightArrow">
              <a:avLst>
                <a:gd name="adj1" fmla="val 75000"/>
                <a:gd name="adj2" fmla="val 50000"/>
              </a:avLst>
            </a:prstGeom>
            <a:noFill/>
            <a:ln w="12700" cap="flat" cmpd="sng">
              <a:solidFill>
                <a:srgbClr val="CFF5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txBox="1"/>
            <p:nvPr/>
          </p:nvSpPr>
          <p:spPr>
            <a:xfrm>
              <a:off x="4574203" y="2920335"/>
              <a:ext cx="6619438" cy="483732"/>
            </a:xfrm>
            <a:prstGeom prst="rect">
              <a:avLst/>
            </a:prstGeom>
            <a:solidFill>
              <a:srgbClr val="FFF2CC"/>
            </a:solidFill>
            <a:ln>
              <a:noFill/>
            </a:ln>
          </p:spPr>
          <p:txBody>
            <a:bodyPr spcFirstLastPara="1" wrap="square" lIns="6975" tIns="6975" rIns="6975" bIns="6975" anchor="t" anchorCtr="0">
              <a:noAutofit/>
            </a:bodyPr>
            <a:lstStyle/>
            <a:p>
              <a:pPr marL="57150" marR="0" lvl="1" indent="-66675" algn="l" rtl="0">
                <a:lnSpc>
                  <a:spcPct val="90000"/>
                </a:lnSpc>
                <a:spcBef>
                  <a:spcPts val="0"/>
                </a:spcBef>
                <a:spcAft>
                  <a:spcPts val="0"/>
                </a:spcAft>
                <a:buClr>
                  <a:srgbClr val="000000"/>
                </a:buClr>
                <a:buSzPts val="105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We believe ALL children should find success in learning irrelevant of their background or learning needs.</a:t>
              </a:r>
              <a:endParaRPr sz="1050" b="0" i="0" u="none" strike="noStrike" cap="none">
                <a:solidFill>
                  <a:srgbClr val="000000"/>
                </a:solidFill>
                <a:latin typeface="Quattrocento Sans"/>
                <a:ea typeface="Quattrocento Sans"/>
                <a:cs typeface="Quattrocento Sans"/>
                <a:sym typeface="Quattrocento Sans"/>
              </a:endParaRPr>
            </a:p>
            <a:p>
              <a:pPr marL="57150" marR="0" lvl="1" indent="-66675" algn="l" rtl="0">
                <a:lnSpc>
                  <a:spcPct val="90000"/>
                </a:lnSpc>
                <a:spcBef>
                  <a:spcPts val="0"/>
                </a:spcBef>
                <a:spcAft>
                  <a:spcPts val="0"/>
                </a:spcAft>
                <a:buClr>
                  <a:srgbClr val="000000"/>
                </a:buClr>
                <a:buSzPts val="105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Learning contexts are relevant, meaningful and within reach of all children</a:t>
              </a:r>
              <a:endParaRPr sz="1200" b="1" i="0" u="none" strike="noStrike" cap="none">
                <a:solidFill>
                  <a:srgbClr val="000000"/>
                </a:solidFill>
                <a:latin typeface="Quattrocento Sans"/>
                <a:ea typeface="Quattrocento Sans"/>
                <a:cs typeface="Quattrocento Sans"/>
                <a:sym typeface="Quattrocento Sans"/>
              </a:endParaRPr>
            </a:p>
          </p:txBody>
        </p:sp>
        <p:sp>
          <p:nvSpPr>
            <p:cNvPr id="144" name="Google Shape;144;p4"/>
            <p:cNvSpPr/>
            <p:nvPr/>
          </p:nvSpPr>
          <p:spPr>
            <a:xfrm>
              <a:off x="0" y="2839713"/>
              <a:ext cx="4574203" cy="644976"/>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txBox="1"/>
            <p:nvPr/>
          </p:nvSpPr>
          <p:spPr>
            <a:xfrm>
              <a:off x="31485" y="2871198"/>
              <a:ext cx="4511233" cy="58200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chemeClr val="dk1"/>
                  </a:solidFill>
                  <a:latin typeface="Quattrocento Sans"/>
                  <a:ea typeface="Quattrocento Sans"/>
                  <a:cs typeface="Quattrocento Sans"/>
                  <a:sym typeface="Quattrocento Sans"/>
                </a:rPr>
                <a:t>Equity in Learning</a:t>
              </a:r>
              <a:endParaRPr sz="1600" b="1" i="0" u="none" strike="noStrike" cap="none">
                <a:solidFill>
                  <a:schemeClr val="dk1"/>
                </a:solidFill>
                <a:latin typeface="Quattrocento Sans"/>
                <a:ea typeface="Quattrocento Sans"/>
                <a:cs typeface="Quattrocento Sans"/>
                <a:sym typeface="Quattrocento Sans"/>
              </a:endParaRPr>
            </a:p>
          </p:txBody>
        </p:sp>
        <p:sp>
          <p:nvSpPr>
            <p:cNvPr id="146" name="Google Shape;146;p4"/>
            <p:cNvSpPr/>
            <p:nvPr/>
          </p:nvSpPr>
          <p:spPr>
            <a:xfrm>
              <a:off x="4574203" y="3549188"/>
              <a:ext cx="6861304" cy="644976"/>
            </a:xfrm>
            <a:prstGeom prst="rightArrow">
              <a:avLst>
                <a:gd name="adj1" fmla="val 75000"/>
                <a:gd name="adj2" fmla="val 50000"/>
              </a:avLst>
            </a:prstGeom>
            <a:noFill/>
            <a:ln w="12700" cap="flat" cmpd="sng">
              <a:solidFill>
                <a:srgbClr val="D1E0F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txBox="1"/>
            <p:nvPr/>
          </p:nvSpPr>
          <p:spPr>
            <a:xfrm>
              <a:off x="4574203" y="3629810"/>
              <a:ext cx="6619438" cy="483732"/>
            </a:xfrm>
            <a:prstGeom prst="rect">
              <a:avLst/>
            </a:prstGeom>
            <a:solidFill>
              <a:srgbClr val="D8E2F3"/>
            </a:solidFill>
            <a:ln>
              <a:noFill/>
            </a:ln>
          </p:spPr>
          <p:txBody>
            <a:bodyPr spcFirstLastPara="1" wrap="square" lIns="6975" tIns="6975" rIns="6975" bIns="6975" anchor="t" anchorCtr="0">
              <a:noAutofit/>
            </a:bodyPr>
            <a:lstStyle/>
            <a:p>
              <a:pPr marL="57150" marR="0" lvl="1" indent="-69850" algn="l" rtl="0">
                <a:lnSpc>
                  <a:spcPct val="90000"/>
                </a:lnSpc>
                <a:spcBef>
                  <a:spcPts val="0"/>
                </a:spcBef>
                <a:spcAft>
                  <a:spcPts val="0"/>
                </a:spcAft>
                <a:buClr>
                  <a:srgbClr val="000000"/>
                </a:buClr>
                <a:buSzPts val="110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The curriculum will have relevance to the children’s lives and it will be enhanced by the inclusion of the wider community.</a:t>
              </a:r>
              <a:endParaRPr sz="1200" b="1" i="0" u="none" strike="noStrike" cap="none">
                <a:solidFill>
                  <a:srgbClr val="000000"/>
                </a:solidFill>
                <a:latin typeface="Quattrocento Sans"/>
                <a:ea typeface="Quattrocento Sans"/>
                <a:cs typeface="Quattrocento Sans"/>
                <a:sym typeface="Quattrocento Sans"/>
              </a:endParaRPr>
            </a:p>
          </p:txBody>
        </p:sp>
        <p:sp>
          <p:nvSpPr>
            <p:cNvPr id="148" name="Google Shape;148;p4"/>
            <p:cNvSpPr/>
            <p:nvPr/>
          </p:nvSpPr>
          <p:spPr>
            <a:xfrm>
              <a:off x="0" y="3549188"/>
              <a:ext cx="4574203" cy="644976"/>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txBox="1"/>
            <p:nvPr/>
          </p:nvSpPr>
          <p:spPr>
            <a:xfrm>
              <a:off x="31485" y="3580673"/>
              <a:ext cx="4511233" cy="58200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chemeClr val="dk1"/>
                  </a:solidFill>
                  <a:latin typeface="Quattrocento Sans"/>
                  <a:ea typeface="Quattrocento Sans"/>
                  <a:cs typeface="Quattrocento Sans"/>
                  <a:sym typeface="Quattrocento Sans"/>
                </a:rPr>
                <a:t>Community Engagement</a:t>
              </a:r>
              <a:endParaRPr sz="1600" b="1" i="0" u="none" strike="noStrike" cap="none">
                <a:solidFill>
                  <a:schemeClr val="dk1"/>
                </a:solidFill>
                <a:latin typeface="Quattrocento Sans"/>
                <a:ea typeface="Quattrocento Sans"/>
                <a:cs typeface="Quattrocento Sans"/>
                <a:sym typeface="Quattrocento Sans"/>
              </a:endParaRPr>
            </a:p>
          </p:txBody>
        </p:sp>
        <p:sp>
          <p:nvSpPr>
            <p:cNvPr id="150" name="Google Shape;150;p4"/>
            <p:cNvSpPr/>
            <p:nvPr/>
          </p:nvSpPr>
          <p:spPr>
            <a:xfrm>
              <a:off x="4574203" y="4258662"/>
              <a:ext cx="6861304" cy="644976"/>
            </a:xfrm>
            <a:prstGeom prst="rightArrow">
              <a:avLst>
                <a:gd name="adj1" fmla="val 75000"/>
                <a:gd name="adj2" fmla="val 50000"/>
              </a:avLst>
            </a:prstGeom>
            <a:noFill/>
            <a:ln w="12700" cap="flat" cmpd="sng">
              <a:solidFill>
                <a:srgbClr val="DAD2F3">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txBox="1"/>
            <p:nvPr/>
          </p:nvSpPr>
          <p:spPr>
            <a:xfrm>
              <a:off x="4574202" y="4388421"/>
              <a:ext cx="6740373" cy="483732"/>
            </a:xfrm>
            <a:prstGeom prst="rect">
              <a:avLst/>
            </a:prstGeom>
            <a:solidFill>
              <a:srgbClr val="E1EFD8"/>
            </a:solidFill>
            <a:ln>
              <a:noFill/>
            </a:ln>
          </p:spPr>
          <p:txBody>
            <a:bodyPr spcFirstLastPara="1" wrap="square" lIns="6975" tIns="6975" rIns="6975" bIns="6975" anchor="t" anchorCtr="0">
              <a:noAutofit/>
            </a:bodyPr>
            <a:lstStyle/>
            <a:p>
              <a:pPr marL="57150" marR="0" lvl="1" indent="-69850" algn="l" rtl="0">
                <a:lnSpc>
                  <a:spcPct val="90000"/>
                </a:lnSpc>
                <a:spcBef>
                  <a:spcPts val="0"/>
                </a:spcBef>
                <a:spcAft>
                  <a:spcPts val="0"/>
                </a:spcAft>
                <a:buClr>
                  <a:srgbClr val="000000"/>
                </a:buClr>
                <a:buSzPts val="110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The curriculum will support children to see the interweaving of learning areas and themes leading them to make pathways to further learning.</a:t>
              </a:r>
              <a:endParaRPr sz="1200" b="1" i="0" u="none" strike="noStrike" cap="none">
                <a:solidFill>
                  <a:srgbClr val="000000"/>
                </a:solidFill>
                <a:latin typeface="Quattrocento Sans"/>
                <a:ea typeface="Quattrocento Sans"/>
                <a:cs typeface="Quattrocento Sans"/>
                <a:sym typeface="Quattrocento Sans"/>
              </a:endParaRPr>
            </a:p>
          </p:txBody>
        </p:sp>
        <p:sp>
          <p:nvSpPr>
            <p:cNvPr id="152" name="Google Shape;152;p4"/>
            <p:cNvSpPr/>
            <p:nvPr/>
          </p:nvSpPr>
          <p:spPr>
            <a:xfrm>
              <a:off x="0" y="4258662"/>
              <a:ext cx="4574203" cy="644976"/>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txBox="1"/>
            <p:nvPr/>
          </p:nvSpPr>
          <p:spPr>
            <a:xfrm>
              <a:off x="31485" y="4290147"/>
              <a:ext cx="4511233" cy="58200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chemeClr val="dk1"/>
                  </a:solidFill>
                  <a:latin typeface="Quattrocento Sans"/>
                  <a:ea typeface="Quattrocento Sans"/>
                  <a:cs typeface="Quattrocento Sans"/>
                  <a:sym typeface="Quattrocento Sans"/>
                </a:rPr>
                <a:t>Coherence</a:t>
              </a:r>
              <a:endParaRPr sz="1600" b="1" i="0" u="none" strike="noStrike" cap="none">
                <a:solidFill>
                  <a:schemeClr val="dk1"/>
                </a:solidFill>
                <a:latin typeface="Quattrocento Sans"/>
                <a:ea typeface="Quattrocento Sans"/>
                <a:cs typeface="Quattrocento Sans"/>
                <a:sym typeface="Quattrocento Sans"/>
              </a:endParaRPr>
            </a:p>
          </p:txBody>
        </p:sp>
        <p:sp>
          <p:nvSpPr>
            <p:cNvPr id="154" name="Google Shape;154;p4"/>
            <p:cNvSpPr/>
            <p:nvPr/>
          </p:nvSpPr>
          <p:spPr>
            <a:xfrm>
              <a:off x="4574203" y="4968136"/>
              <a:ext cx="6861304" cy="644976"/>
            </a:xfrm>
            <a:prstGeom prst="rightArrow">
              <a:avLst>
                <a:gd name="adj1" fmla="val 75000"/>
                <a:gd name="adj2" fmla="val 50000"/>
              </a:avLst>
            </a:prstGeom>
            <a:noFill/>
            <a:ln w="12700" cap="flat" cmpd="sng">
              <a:solidFill>
                <a:srgbClr val="F0D3F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txBox="1"/>
            <p:nvPr/>
          </p:nvSpPr>
          <p:spPr>
            <a:xfrm>
              <a:off x="4574203" y="5048758"/>
              <a:ext cx="6619438" cy="483732"/>
            </a:xfrm>
            <a:prstGeom prst="rect">
              <a:avLst/>
            </a:prstGeom>
            <a:solidFill>
              <a:srgbClr val="F2F2F2"/>
            </a:solidFill>
            <a:ln>
              <a:noFill/>
            </a:ln>
          </p:spPr>
          <p:txBody>
            <a:bodyPr spcFirstLastPara="1" wrap="square" lIns="6975" tIns="6975" rIns="6975" bIns="6975" anchor="t" anchorCtr="0">
              <a:noAutofit/>
            </a:bodyPr>
            <a:lstStyle/>
            <a:p>
              <a:pPr marL="57150" marR="0" lvl="1" indent="-69850" algn="l" rtl="0">
                <a:lnSpc>
                  <a:spcPct val="90000"/>
                </a:lnSpc>
                <a:spcBef>
                  <a:spcPts val="0"/>
                </a:spcBef>
                <a:spcAft>
                  <a:spcPts val="0"/>
                </a:spcAft>
                <a:buClr>
                  <a:srgbClr val="000000"/>
                </a:buClr>
                <a:buSzPts val="1100"/>
                <a:buFont typeface="Quattrocento Sans"/>
                <a:buChar char="•"/>
              </a:pPr>
              <a:r>
                <a:rPr lang="en-NZ" sz="1200" b="1" i="0" u="none" strike="noStrike" cap="none">
                  <a:solidFill>
                    <a:srgbClr val="000000"/>
                  </a:solidFill>
                  <a:latin typeface="Quattrocento Sans"/>
                  <a:ea typeface="Quattrocento Sans"/>
                  <a:cs typeface="Quattrocento Sans"/>
                  <a:sym typeface="Quattrocento Sans"/>
                </a:rPr>
                <a:t>Children will be led to an understanding that the actions they take have an impact on society and our environment. </a:t>
              </a:r>
              <a:endParaRPr sz="1200" b="1" i="0" u="none" strike="noStrike" cap="none">
                <a:solidFill>
                  <a:srgbClr val="000000"/>
                </a:solidFill>
                <a:latin typeface="Quattrocento Sans"/>
                <a:ea typeface="Quattrocento Sans"/>
                <a:cs typeface="Quattrocento Sans"/>
                <a:sym typeface="Quattrocento Sans"/>
              </a:endParaRPr>
            </a:p>
          </p:txBody>
        </p:sp>
        <p:sp>
          <p:nvSpPr>
            <p:cNvPr id="156" name="Google Shape;156;p4"/>
            <p:cNvSpPr/>
            <p:nvPr/>
          </p:nvSpPr>
          <p:spPr>
            <a:xfrm>
              <a:off x="0" y="4968136"/>
              <a:ext cx="4574203" cy="644976"/>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
            <p:cNvSpPr txBox="1"/>
            <p:nvPr/>
          </p:nvSpPr>
          <p:spPr>
            <a:xfrm>
              <a:off x="31485" y="4999621"/>
              <a:ext cx="4511233" cy="582006"/>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0" u="none" strike="noStrike" cap="none">
                  <a:solidFill>
                    <a:schemeClr val="dk1"/>
                  </a:solidFill>
                  <a:latin typeface="Quattrocento Sans"/>
                  <a:ea typeface="Quattrocento Sans"/>
                  <a:cs typeface="Quattrocento Sans"/>
                  <a:sym typeface="Quattrocento Sans"/>
                </a:rPr>
                <a:t>Future Focus and Sustainable Community</a:t>
              </a:r>
              <a:endParaRPr sz="1600" b="1" i="0" u="none" strike="noStrike" cap="none">
                <a:solidFill>
                  <a:schemeClr val="dk1"/>
                </a:solidFill>
                <a:latin typeface="Quattrocento Sans"/>
                <a:ea typeface="Quattrocento Sans"/>
                <a:cs typeface="Quattrocento Sans"/>
                <a:sym typeface="Quattrocento Sans"/>
              </a:endParaRPr>
            </a:p>
          </p:txBody>
        </p:sp>
      </p:grpSp>
      <p:pic>
        <p:nvPicPr>
          <p:cNvPr id="158" name="Google Shape;158;p4"/>
          <p:cNvPicPr preferRelativeResize="0"/>
          <p:nvPr/>
        </p:nvPicPr>
        <p:blipFill rotWithShape="1">
          <a:blip r:embed="rId3">
            <a:alphaModFix/>
          </a:blip>
          <a:srcRect/>
          <a:stretch/>
        </p:blipFill>
        <p:spPr>
          <a:xfrm>
            <a:off x="11265881" y="135051"/>
            <a:ext cx="643354" cy="7875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699954" y="304802"/>
            <a:ext cx="10788919" cy="120451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D290A"/>
              </a:buClr>
              <a:buSzPts val="3240"/>
              <a:buFont typeface="Quattrocento Sans"/>
              <a:buNone/>
            </a:pPr>
            <a:r>
              <a:rPr lang="en-NZ" sz="2800" b="0" i="0" u="none" strike="noStrike" cap="none">
                <a:solidFill>
                  <a:srgbClr val="4D290A"/>
                </a:solidFill>
                <a:latin typeface="Quattrocento Sans"/>
                <a:ea typeface="Quattrocento Sans"/>
                <a:cs typeface="Quattrocento Sans"/>
                <a:sym typeface="Quattrocento Sans"/>
              </a:rPr>
              <a:t>Effective Pedagogy </a:t>
            </a:r>
            <a:r>
              <a:rPr lang="en-NZ" sz="2430" b="0" i="0" u="none" strike="noStrike" cap="none">
                <a:solidFill>
                  <a:srgbClr val="4D290A"/>
                </a:solidFill>
                <a:latin typeface="Quattrocento Sans"/>
                <a:ea typeface="Quattrocento Sans"/>
                <a:cs typeface="Quattrocento Sans"/>
                <a:sym typeface="Quattrocento Sans"/>
              </a:rPr>
              <a:t>requires that teachers are learners, continually reflecting on the impact of their teaching on their students learning.</a:t>
            </a:r>
            <a:endParaRPr sz="3240" b="0" i="0" u="none" strike="noStrike" cap="none">
              <a:solidFill>
                <a:srgbClr val="4D290A"/>
              </a:solidFill>
              <a:latin typeface="Quattrocento Sans"/>
              <a:ea typeface="Quattrocento Sans"/>
              <a:cs typeface="Quattrocento Sans"/>
              <a:sym typeface="Quattrocento Sans"/>
            </a:endParaRPr>
          </a:p>
        </p:txBody>
      </p:sp>
      <p:sp>
        <p:nvSpPr>
          <p:cNvPr id="164" name="Google Shape;164;p5"/>
          <p:cNvSpPr txBox="1">
            <a:spLocks noGrp="1"/>
          </p:cNvSpPr>
          <p:nvPr>
            <p:ph type="sldNum" idx="12"/>
          </p:nvPr>
        </p:nvSpPr>
        <p:spPr>
          <a:xfrm>
            <a:off x="478690" y="76202"/>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1"/>
              <a:buFont typeface="Arial"/>
              <a:buNone/>
            </a:pPr>
            <a:fld id="{00000000-1234-1234-1234-123412341234}" type="slidenum">
              <a:rPr lang="en-NZ" sz="1001" b="0" i="0" u="none" strike="noStrike" cap="none">
                <a:solidFill>
                  <a:srgbClr val="000000"/>
                </a:solidFill>
                <a:latin typeface="Quattrocento Sans"/>
                <a:ea typeface="Quattrocento Sans"/>
                <a:cs typeface="Quattrocento Sans"/>
                <a:sym typeface="Quattrocento Sans"/>
              </a:rPr>
              <a:t>5</a:t>
            </a:fld>
            <a:endParaRPr sz="1001" b="0" i="0" u="none" strike="noStrike" cap="none">
              <a:solidFill>
                <a:srgbClr val="000000"/>
              </a:solidFill>
              <a:latin typeface="Quattrocento Sans"/>
              <a:ea typeface="Quattrocento Sans"/>
              <a:cs typeface="Quattrocento Sans"/>
              <a:sym typeface="Quattrocento Sans"/>
            </a:endParaRPr>
          </a:p>
        </p:txBody>
      </p:sp>
      <p:grpSp>
        <p:nvGrpSpPr>
          <p:cNvPr id="165" name="Google Shape;165;p5"/>
          <p:cNvGrpSpPr/>
          <p:nvPr/>
        </p:nvGrpSpPr>
        <p:grpSpPr>
          <a:xfrm>
            <a:off x="699954" y="1737913"/>
            <a:ext cx="10788919" cy="4390238"/>
            <a:chOff x="51" y="221553"/>
            <a:chExt cx="4892217" cy="3556014"/>
          </a:xfrm>
        </p:grpSpPr>
        <p:sp>
          <p:nvSpPr>
            <p:cNvPr id="166" name="Google Shape;166;p5"/>
            <p:cNvSpPr/>
            <p:nvPr/>
          </p:nvSpPr>
          <p:spPr>
            <a:xfrm>
              <a:off x="51" y="221553"/>
              <a:ext cx="4892217" cy="778074"/>
            </a:xfrm>
            <a:prstGeom prst="rect">
              <a:avLst/>
            </a:prstGeom>
            <a:solidFill>
              <a:srgbClr val="8ABEEF"/>
            </a:solidFill>
            <a:ln w="12700" cap="flat" cmpd="sng">
              <a:solidFill>
                <a:srgbClr val="8ABEE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txBox="1"/>
            <p:nvPr/>
          </p:nvSpPr>
          <p:spPr>
            <a:xfrm>
              <a:off x="51" y="221553"/>
              <a:ext cx="4892217" cy="778074"/>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NZ" sz="2800" b="1" i="0" u="none" strike="noStrike" cap="none">
                  <a:solidFill>
                    <a:schemeClr val="dk1"/>
                  </a:solidFill>
                  <a:latin typeface="Quattrocento Sans"/>
                  <a:ea typeface="Quattrocento Sans"/>
                  <a:cs typeface="Quattrocento Sans"/>
                  <a:sym typeface="Quattrocento Sans"/>
                </a:rPr>
                <a:t>Teachers understand that students learn most effectively when…</a:t>
              </a:r>
              <a:endParaRPr sz="2800" b="1" i="0" u="none" strike="noStrike" cap="none">
                <a:solidFill>
                  <a:schemeClr val="dk1"/>
                </a:solidFill>
                <a:latin typeface="Quattrocento Sans"/>
                <a:ea typeface="Quattrocento Sans"/>
                <a:cs typeface="Quattrocento Sans"/>
                <a:sym typeface="Quattrocento Sans"/>
              </a:endParaRPr>
            </a:p>
          </p:txBody>
        </p:sp>
        <p:sp>
          <p:nvSpPr>
            <p:cNvPr id="168" name="Google Shape;168;p5"/>
            <p:cNvSpPr/>
            <p:nvPr/>
          </p:nvSpPr>
          <p:spPr>
            <a:xfrm>
              <a:off x="51" y="999628"/>
              <a:ext cx="4892217" cy="2777939"/>
            </a:xfrm>
            <a:prstGeom prst="rect">
              <a:avLst/>
            </a:prstGeom>
            <a:solidFill>
              <a:srgbClr val="DAE8FA">
                <a:alpha val="89411"/>
              </a:srgbClr>
            </a:solidFill>
            <a:ln w="12700" cap="flat" cmpd="sng">
              <a:solidFill>
                <a:srgbClr val="DAE8F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
            <p:cNvSpPr txBox="1"/>
            <p:nvPr/>
          </p:nvSpPr>
          <p:spPr>
            <a:xfrm>
              <a:off x="51" y="999628"/>
              <a:ext cx="4892217" cy="2777939"/>
            </a:xfrm>
            <a:prstGeom prst="rect">
              <a:avLst/>
            </a:prstGeom>
            <a:noFill/>
            <a:ln>
              <a:noFill/>
            </a:ln>
          </p:spPr>
          <p:txBody>
            <a:bodyPr spcFirstLastPara="1" wrap="square" lIns="58650" tIns="58650" rIns="78225" bIns="88000" anchor="t" anchorCtr="0">
              <a:noAutofit/>
            </a:bodyPr>
            <a:lstStyle/>
            <a:p>
              <a:pPr marL="57150" marR="0" lvl="1" indent="-69850" algn="l" rtl="0">
                <a:lnSpc>
                  <a:spcPct val="90000"/>
                </a:lnSpc>
                <a:spcBef>
                  <a:spcPts val="0"/>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There is an understanding that all children are different and possess different skills and gifts.</a:t>
              </a:r>
              <a:endParaRPr/>
            </a:p>
            <a:p>
              <a:pPr marL="57150" marR="0" lvl="1" indent="-69850" algn="l" rtl="0">
                <a:lnSpc>
                  <a:spcPct val="90000"/>
                </a:lnSpc>
                <a:spcBef>
                  <a:spcPts val="0"/>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Positive relationships are present between akonga, kaiako and whanau.</a:t>
              </a:r>
              <a:endParaRPr/>
            </a:p>
            <a:p>
              <a:pPr marL="57150" marR="0" lvl="1" indent="-69850" algn="l" rtl="0">
                <a:lnSpc>
                  <a:spcPct val="90000"/>
                </a:lnSpc>
                <a:spcBef>
                  <a:spcPts val="0"/>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Positive behaviour management is used at all times and the dignity of all parties remain intact.</a:t>
              </a:r>
              <a:endParaRPr sz="1800" b="0" i="0" u="none" strike="noStrike" cap="none">
                <a:solidFill>
                  <a:srgbClr val="000000"/>
                </a:solidFill>
                <a:latin typeface="Quattrocento Sans"/>
                <a:ea typeface="Quattrocento Sans"/>
                <a:cs typeface="Quattrocento Sans"/>
                <a:sym typeface="Quattrocento Sans"/>
              </a:endParaRPr>
            </a:p>
            <a:p>
              <a:pPr marL="57150" marR="0" lvl="1" indent="-69850" algn="l" rtl="0">
                <a:lnSpc>
                  <a:spcPct val="90000"/>
                </a:lnSpc>
                <a:spcBef>
                  <a:spcPts val="0"/>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Learning opportunities are engaging, relevant and allow ALL akonga to succeed.</a:t>
              </a:r>
              <a:endParaRPr/>
            </a:p>
            <a:p>
              <a:pPr marL="57150" marR="0" lvl="1" indent="-69850" algn="l" rtl="0">
                <a:lnSpc>
                  <a:spcPct val="90000"/>
                </a:lnSpc>
                <a:spcBef>
                  <a:spcPts val="0"/>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Students understand what they are learning and why they are learning it.</a:t>
              </a:r>
              <a:endParaRPr/>
            </a:p>
            <a:p>
              <a:pPr marL="57150" marR="0" lvl="1" indent="-69850" algn="l" rtl="0">
                <a:lnSpc>
                  <a:spcPct val="90000"/>
                </a:lnSpc>
                <a:spcBef>
                  <a:spcPts val="0"/>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Children are able to integrate new learning with what they already understand.</a:t>
              </a:r>
              <a:endParaRPr sz="1800" b="0" i="0" u="none" strike="noStrike" cap="none">
                <a:solidFill>
                  <a:srgbClr val="000000"/>
                </a:solidFill>
                <a:latin typeface="Quattrocento Sans"/>
                <a:ea typeface="Quattrocento Sans"/>
                <a:cs typeface="Quattrocento Sans"/>
                <a:sym typeface="Quattrocento Sans"/>
              </a:endParaRPr>
            </a:p>
            <a:p>
              <a:pPr marL="57150" marR="0" lvl="1" indent="-69850" algn="l" rtl="0">
                <a:lnSpc>
                  <a:spcPct val="90000"/>
                </a:lnSpc>
                <a:spcBef>
                  <a:spcPts val="165"/>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They have the opportunity to engage with practice and transfer new learning across all curriculum areas. </a:t>
              </a:r>
              <a:endParaRPr sz="1800" b="0" i="0" u="none" strike="noStrike" cap="none">
                <a:solidFill>
                  <a:srgbClr val="000000"/>
                </a:solidFill>
                <a:latin typeface="Quattrocento Sans"/>
                <a:ea typeface="Quattrocento Sans"/>
                <a:cs typeface="Quattrocento Sans"/>
                <a:sym typeface="Quattrocento Sans"/>
              </a:endParaRPr>
            </a:p>
            <a:p>
              <a:pPr marL="57150" marR="0" lvl="1" indent="-69850" algn="l" rtl="0">
                <a:lnSpc>
                  <a:spcPct val="90000"/>
                </a:lnSpc>
                <a:spcBef>
                  <a:spcPts val="165"/>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‘E’ learning will be used as a learning tool to supplement traditional ways of teaching when appropriate.</a:t>
              </a:r>
              <a:endParaRPr/>
            </a:p>
            <a:p>
              <a:pPr marL="57150" marR="0" lvl="1" indent="-69850" algn="l" rtl="0">
                <a:lnSpc>
                  <a:spcPct val="90000"/>
                </a:lnSpc>
                <a:spcBef>
                  <a:spcPts val="165"/>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The learning opportunities provided are relevant, engaging and allow all children to experience success. </a:t>
              </a:r>
              <a:endParaRPr/>
            </a:p>
            <a:p>
              <a:pPr marL="57150" marR="0" lvl="1" indent="-69850" algn="l" rtl="0">
                <a:lnSpc>
                  <a:spcPct val="90000"/>
                </a:lnSpc>
                <a:spcBef>
                  <a:spcPts val="165"/>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They recognise the potential for giftedness and provide opportunities for development.</a:t>
              </a:r>
              <a:endParaRPr sz="1800" b="0" i="0" u="none" strike="noStrike" cap="none">
                <a:solidFill>
                  <a:srgbClr val="000000"/>
                </a:solidFill>
                <a:latin typeface="Quattrocento Sans"/>
                <a:ea typeface="Quattrocento Sans"/>
                <a:cs typeface="Quattrocento Sans"/>
                <a:sym typeface="Quattrocento Sans"/>
              </a:endParaRPr>
            </a:p>
            <a:p>
              <a:pPr marL="57150" marR="0" lvl="1" indent="-69850" algn="l" rtl="0">
                <a:lnSpc>
                  <a:spcPct val="90000"/>
                </a:lnSpc>
                <a:spcBef>
                  <a:spcPts val="165"/>
                </a:spcBef>
                <a:spcAft>
                  <a:spcPts val="0"/>
                </a:spcAft>
                <a:buClr>
                  <a:srgbClr val="000000"/>
                </a:buClr>
                <a:buSzPts val="1100"/>
                <a:buFont typeface="Quattrocento Sans"/>
                <a:buChar char="•"/>
              </a:pPr>
              <a:r>
                <a:rPr lang="en-NZ" sz="1800" b="0" i="0" u="none" strike="noStrike" cap="none">
                  <a:solidFill>
                    <a:srgbClr val="000000"/>
                  </a:solidFill>
                  <a:latin typeface="Quattrocento Sans"/>
                  <a:ea typeface="Quattrocento Sans"/>
                  <a:cs typeface="Quattrocento Sans"/>
                  <a:sym typeface="Quattrocento Sans"/>
                </a:rPr>
                <a:t>When they feel emotionally and socially safe.</a:t>
              </a:r>
              <a:endParaRPr sz="1800" b="0" i="0" u="none" strike="noStrike" cap="none">
                <a:solidFill>
                  <a:srgbClr val="000000"/>
                </a:solidFill>
                <a:latin typeface="Quattrocento Sans"/>
                <a:ea typeface="Quattrocento Sans"/>
                <a:cs typeface="Quattrocento Sans"/>
                <a:sym typeface="Quattrocento Sans"/>
              </a:endParaRPr>
            </a:p>
          </p:txBody>
        </p:sp>
      </p:grpSp>
      <p:pic>
        <p:nvPicPr>
          <p:cNvPr id="170" name="Google Shape;170;p5"/>
          <p:cNvPicPr preferRelativeResize="0"/>
          <p:nvPr/>
        </p:nvPicPr>
        <p:blipFill rotWithShape="1">
          <a:blip r:embed="rId3">
            <a:alphaModFix/>
          </a:blip>
          <a:srcRect/>
          <a:stretch/>
        </p:blipFill>
        <p:spPr>
          <a:xfrm>
            <a:off x="10949354" y="5263662"/>
            <a:ext cx="1242646" cy="14698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a:xfrm>
            <a:off x="330200" y="365125"/>
            <a:ext cx="11440161" cy="1021437"/>
          </a:xfrm>
          <a:prstGeom prst="rect">
            <a:avLst/>
          </a:prstGeom>
          <a:solidFill>
            <a:srgbClr val="D8E2F3"/>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NZ" dirty="0"/>
              <a:t>St Francis Annual Implementation Plan, 2025</a:t>
            </a:r>
            <a:endParaRPr dirty="0"/>
          </a:p>
        </p:txBody>
      </p:sp>
      <p:pic>
        <p:nvPicPr>
          <p:cNvPr id="249" name="Google Shape;249;p10"/>
          <p:cNvPicPr preferRelativeResize="0">
            <a:picLocks noGrp="1"/>
          </p:cNvPicPr>
          <p:nvPr>
            <p:ph type="body" idx="1"/>
          </p:nvPr>
        </p:nvPicPr>
        <p:blipFill rotWithShape="1">
          <a:blip r:embed="rId3">
            <a:alphaModFix/>
          </a:blip>
          <a:srcRect/>
          <a:stretch/>
        </p:blipFill>
        <p:spPr>
          <a:xfrm>
            <a:off x="9133840" y="2435622"/>
            <a:ext cx="2636521" cy="3175794"/>
          </a:xfrm>
          <a:prstGeom prst="rect">
            <a:avLst/>
          </a:prstGeom>
          <a:solidFill>
            <a:srgbClr val="DDEAF6"/>
          </a:solidFill>
          <a:ln>
            <a:noFill/>
          </a:ln>
        </p:spPr>
      </p:pic>
      <p:sp>
        <p:nvSpPr>
          <p:cNvPr id="250" name="Google Shape;25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NZ" sz="1200" b="0" i="0" u="none" strike="noStrike" kern="0" cap="none" spc="0" normalizeH="0" baseline="0" noProof="0">
                <a:ln>
                  <a:noFill/>
                </a:ln>
                <a:solidFill>
                  <a:srgbClr val="888888"/>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 name="TextBox 1">
            <a:extLst>
              <a:ext uri="{FF2B5EF4-FFF2-40B4-BE49-F238E27FC236}">
                <a16:creationId xmlns:a16="http://schemas.microsoft.com/office/drawing/2014/main" id="{94D06BE5-62E2-4153-9085-8B15F5EDDC3F}"/>
              </a:ext>
            </a:extLst>
          </p:cNvPr>
          <p:cNvSpPr txBox="1"/>
          <p:nvPr/>
        </p:nvSpPr>
        <p:spPr>
          <a:xfrm>
            <a:off x="596153" y="1814559"/>
            <a:ext cx="8122920"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T</a:t>
            </a:r>
            <a:r>
              <a:rPr kumimoji="0" lang="en-NZ" sz="1600" b="0" i="0" u="none" strike="noStrike" kern="0" cap="none" spc="0" normalizeH="0" baseline="0" noProof="0" dirty="0">
                <a:ln>
                  <a:noFill/>
                </a:ln>
                <a:solidFill>
                  <a:srgbClr val="000000"/>
                </a:solidFill>
                <a:effectLst/>
                <a:uLnTx/>
                <a:uFillTx/>
                <a:latin typeface="Arial"/>
                <a:cs typeface="Arial"/>
                <a:sym typeface="Arial"/>
              </a:rPr>
              <a:t>his Annual Implementation plan has been created to ensure St Francis School continues to offer the best possible education for our children and community. The goals in this plan reflect and have been prioritised using the following elements: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NZ"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-The New Math's and Literacy Curricula.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-New regulations around the delivery of Structured Literacy and Mathematics and the mandated 1 hour a day.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1600" b="0" i="0" u="none" strike="noStrike" kern="0" cap="none" spc="0" normalizeH="0" baseline="0" noProof="0" dirty="0">
                <a:ln>
                  <a:noFill/>
                </a:ln>
                <a:solidFill>
                  <a:srgbClr val="000000"/>
                </a:solidFill>
                <a:effectLst/>
                <a:uLnTx/>
                <a:uFillTx/>
                <a:latin typeface="Arial"/>
                <a:cs typeface="Arial"/>
                <a:sym typeface="Arial"/>
              </a:rPr>
              <a:t>-Student achievement data across the school.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-Staff, </a:t>
            </a:r>
            <a:r>
              <a:rPr kumimoji="0" lang="en-NZ" sz="1600" b="0" i="0" u="none" strike="noStrike" kern="0" cap="none" spc="0" normalizeH="0" baseline="0" noProof="0" dirty="0">
                <a:ln>
                  <a:noFill/>
                </a:ln>
                <a:solidFill>
                  <a:srgbClr val="000000"/>
                </a:solidFill>
                <a:effectLst/>
                <a:uLnTx/>
                <a:uFillTx/>
                <a:latin typeface="Arial"/>
                <a:cs typeface="Arial"/>
                <a:sym typeface="Arial"/>
              </a:rPr>
              <a:t>Parent, whanau, Parish and community voice.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-Alignment with our Education Review office goals and Profile report and Catholic review goals.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-The rolling out of the new Catholic Curriculum – </a:t>
            </a:r>
            <a:r>
              <a:rPr kumimoji="0" lang="en-US" sz="1600" b="0" i="0" u="none" strike="noStrike" kern="0" cap="none" spc="0" normalizeH="0" baseline="0" noProof="0" dirty="0" err="1">
                <a:ln>
                  <a:noFill/>
                </a:ln>
                <a:solidFill>
                  <a:srgbClr val="000000"/>
                </a:solidFill>
                <a:effectLst/>
                <a:uLnTx/>
                <a:uFillTx/>
                <a:latin typeface="Arial"/>
                <a:cs typeface="Arial"/>
                <a:sym typeface="Arial"/>
              </a:rPr>
              <a:t>Te</a:t>
            </a:r>
            <a:r>
              <a:rPr kumimoji="0" lang="en-US" sz="1600" b="0" i="0" u="none" strike="noStrike" kern="0" cap="none" spc="0" normalizeH="0" baseline="0" noProof="0" dirty="0">
                <a:ln>
                  <a:noFill/>
                </a:ln>
                <a:solidFill>
                  <a:srgbClr val="000000"/>
                </a:solidFill>
                <a:effectLst/>
                <a:uLnTx/>
                <a:uFillTx/>
                <a:latin typeface="Arial"/>
                <a:cs typeface="Arial"/>
                <a:sym typeface="Arial"/>
              </a:rPr>
              <a:t> </a:t>
            </a:r>
            <a:r>
              <a:rPr kumimoji="0" lang="en-US" sz="1600" b="0" i="0" u="none" strike="noStrike" kern="0" cap="none" spc="0" normalizeH="0" baseline="0" noProof="0" dirty="0" err="1">
                <a:ln>
                  <a:noFill/>
                </a:ln>
                <a:solidFill>
                  <a:srgbClr val="000000"/>
                </a:solidFill>
                <a:effectLst/>
                <a:uLnTx/>
                <a:uFillTx/>
                <a:latin typeface="Arial"/>
                <a:cs typeface="Arial"/>
                <a:sym typeface="Arial"/>
              </a:rPr>
              <a:t>tataou</a:t>
            </a:r>
            <a:r>
              <a:rPr kumimoji="0" lang="en-US" sz="1600" b="0" i="0" u="none" strike="noStrike" kern="0" cap="none" spc="0" normalizeH="0" baseline="0" noProof="0" dirty="0">
                <a:ln>
                  <a:noFill/>
                </a:ln>
                <a:solidFill>
                  <a:srgbClr val="000000"/>
                </a:solidFill>
                <a:effectLst/>
                <a:uLnTx/>
                <a:uFillTx/>
                <a:latin typeface="Arial"/>
                <a:cs typeface="Arial"/>
                <a:sym typeface="Arial"/>
              </a:rPr>
              <a:t> </a:t>
            </a:r>
            <a:r>
              <a:rPr kumimoji="0" lang="en-US" sz="1600" b="0" i="0" u="none" strike="noStrike" kern="0" cap="none" spc="0" normalizeH="0" baseline="0" noProof="0" dirty="0" err="1">
                <a:ln>
                  <a:noFill/>
                </a:ln>
                <a:solidFill>
                  <a:srgbClr val="000000"/>
                </a:solidFill>
                <a:effectLst/>
                <a:uLnTx/>
                <a:uFillTx/>
                <a:latin typeface="Arial"/>
                <a:cs typeface="Arial"/>
                <a:sym typeface="Arial"/>
              </a:rPr>
              <a:t>whakapono</a:t>
            </a:r>
            <a:r>
              <a:rPr kumimoji="0" lang="en-US" sz="16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NZ"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1400" b="0" i="0" u="none" strike="noStrike" kern="0" cap="none" spc="0" normalizeH="0" baseline="0" noProof="0" dirty="0">
                <a:ln>
                  <a:noFill/>
                </a:ln>
                <a:solidFill>
                  <a:srgbClr val="000000"/>
                </a:solidFill>
                <a:effectLst/>
                <a:uLnTx/>
                <a:uFillTx/>
                <a:latin typeface="Arial"/>
                <a:cs typeface="Arial"/>
                <a:sym typeface="Aria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txBox="1">
            <a:spLocks noGrp="1"/>
          </p:cNvSpPr>
          <p:nvPr>
            <p:ph type="title"/>
          </p:nvPr>
        </p:nvSpPr>
        <p:spPr>
          <a:xfrm>
            <a:off x="0" y="-487018"/>
            <a:ext cx="12192000" cy="3041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4D290A"/>
              </a:buClr>
              <a:buSzPts val="3600"/>
              <a:buFont typeface="Quattrocento Sans"/>
              <a:buNone/>
            </a:pPr>
            <a:endParaRPr sz="3600" b="0" i="0" u="none" strike="noStrike" cap="none">
              <a:solidFill>
                <a:srgbClr val="4D290A"/>
              </a:solidFill>
              <a:latin typeface="Quattrocento Sans"/>
              <a:ea typeface="Quattrocento Sans"/>
              <a:cs typeface="Quattrocento Sans"/>
              <a:sym typeface="Quattrocento Sans"/>
            </a:endParaRPr>
          </a:p>
        </p:txBody>
      </p:sp>
      <p:sp>
        <p:nvSpPr>
          <p:cNvPr id="257" name="Google Shape;257;p11"/>
          <p:cNvSpPr txBox="1">
            <a:spLocks noGrp="1"/>
          </p:cNvSpPr>
          <p:nvPr>
            <p:ph type="sldNum" idx="12"/>
          </p:nvPr>
        </p:nvSpPr>
        <p:spPr>
          <a:xfrm>
            <a:off x="518562" y="122582"/>
            <a:ext cx="762000" cy="2286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1"/>
              <a:buFont typeface="Arial"/>
              <a:buNone/>
              <a:tabLst/>
              <a:defRPr/>
            </a:pPr>
            <a:fld id="{00000000-1234-1234-1234-123412341234}" type="slidenum">
              <a:rPr kumimoji="0" lang="en-NZ" sz="1001"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pPr marL="0" marR="0" lvl="0" indent="0" algn="l" defTabSz="914400" rtl="0" eaLnBrk="1" fontAlgn="auto" latinLnBrk="0" hangingPunct="1">
                <a:lnSpc>
                  <a:spcPct val="100000"/>
                </a:lnSpc>
                <a:spcBef>
                  <a:spcPts val="0"/>
                </a:spcBef>
                <a:spcAft>
                  <a:spcPts val="0"/>
                </a:spcAft>
                <a:buClr>
                  <a:srgbClr val="000000"/>
                </a:buClr>
                <a:buSzPts val="1001"/>
                <a:buFont typeface="Arial"/>
                <a:buNone/>
                <a:tabLst/>
                <a:defRPr/>
              </a:pPr>
              <a:t>7</a:t>
            </a:fld>
            <a:endParaRPr kumimoji="0" sz="1001"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graphicFrame>
        <p:nvGraphicFramePr>
          <p:cNvPr id="258" name="Google Shape;258;p11"/>
          <p:cNvGraphicFramePr/>
          <p:nvPr>
            <p:extLst>
              <p:ext uri="{D42A27DB-BD31-4B8C-83A1-F6EECF244321}">
                <p14:modId xmlns:p14="http://schemas.microsoft.com/office/powerpoint/2010/main" val="3157683360"/>
              </p:ext>
            </p:extLst>
          </p:nvPr>
        </p:nvGraphicFramePr>
        <p:xfrm>
          <a:off x="0" y="-3585"/>
          <a:ext cx="12192001" cy="6909316"/>
        </p:xfrm>
        <a:graphic>
          <a:graphicData uri="http://schemas.openxmlformats.org/drawingml/2006/table">
            <a:tbl>
              <a:tblPr firstRow="1" bandRow="1">
                <a:noFill/>
                <a:tableStyleId>{5BD499B6-87C1-4C74-9BA8-A0250460C7EA}</a:tableStyleId>
              </a:tblPr>
              <a:tblGrid>
                <a:gridCol w="3719293">
                  <a:extLst>
                    <a:ext uri="{9D8B030D-6E8A-4147-A177-3AD203B41FA5}">
                      <a16:colId xmlns:a16="http://schemas.microsoft.com/office/drawing/2014/main" val="20000"/>
                    </a:ext>
                  </a:extLst>
                </a:gridCol>
                <a:gridCol w="136738">
                  <a:extLst>
                    <a:ext uri="{9D8B030D-6E8A-4147-A177-3AD203B41FA5}">
                      <a16:colId xmlns:a16="http://schemas.microsoft.com/office/drawing/2014/main" val="2226912359"/>
                    </a:ext>
                  </a:extLst>
                </a:gridCol>
                <a:gridCol w="3374328">
                  <a:extLst>
                    <a:ext uri="{9D8B030D-6E8A-4147-A177-3AD203B41FA5}">
                      <a16:colId xmlns:a16="http://schemas.microsoft.com/office/drawing/2014/main" val="3917490145"/>
                    </a:ext>
                  </a:extLst>
                </a:gridCol>
                <a:gridCol w="135297">
                  <a:extLst>
                    <a:ext uri="{9D8B030D-6E8A-4147-A177-3AD203B41FA5}">
                      <a16:colId xmlns:a16="http://schemas.microsoft.com/office/drawing/2014/main" val="1392751253"/>
                    </a:ext>
                  </a:extLst>
                </a:gridCol>
                <a:gridCol w="2409940">
                  <a:extLst>
                    <a:ext uri="{9D8B030D-6E8A-4147-A177-3AD203B41FA5}">
                      <a16:colId xmlns:a16="http://schemas.microsoft.com/office/drawing/2014/main" val="3563807744"/>
                    </a:ext>
                  </a:extLst>
                </a:gridCol>
                <a:gridCol w="2416405">
                  <a:extLst>
                    <a:ext uri="{9D8B030D-6E8A-4147-A177-3AD203B41FA5}">
                      <a16:colId xmlns:a16="http://schemas.microsoft.com/office/drawing/2014/main" val="1050077545"/>
                    </a:ext>
                  </a:extLst>
                </a:gridCol>
              </a:tblGrid>
              <a:tr h="504827">
                <a:tc gridSpan="2">
                  <a:txBody>
                    <a:bodyPr/>
                    <a:lstStyle/>
                    <a:p>
                      <a:pPr marL="0" marR="0" lvl="0" indent="0" algn="l" rtl="0">
                        <a:spcBef>
                          <a:spcPts val="0"/>
                        </a:spcBef>
                        <a:spcAft>
                          <a:spcPts val="0"/>
                        </a:spcAft>
                        <a:buClr>
                          <a:schemeClr val="dk1"/>
                        </a:buClr>
                        <a:buSzPts val="1801"/>
                        <a:buFont typeface="Calibri"/>
                        <a:buNone/>
                      </a:pPr>
                      <a:r>
                        <a:rPr lang="en-US" sz="1400" b="1" dirty="0">
                          <a:latin typeface="Segoe Print" panose="02000600000000000000" pitchFamily="2" charset="0"/>
                          <a:ea typeface="Arial"/>
                          <a:cs typeface="Arial"/>
                          <a:sym typeface="Arial"/>
                        </a:rPr>
                        <a:t>Strategic Aim</a:t>
                      </a:r>
                    </a:p>
                  </a:txBody>
                  <a:tcPr marL="91450" marR="91450" marT="45725" marB="45725"/>
                </a:tc>
                <a:tc hMerge="1">
                  <a:txBody>
                    <a:bodyPr/>
                    <a:lstStyle/>
                    <a:p>
                      <a:pPr marL="0" marR="0" lvl="0" indent="0" algn="l" rtl="0">
                        <a:spcBef>
                          <a:spcPts val="0"/>
                        </a:spcBef>
                        <a:spcAft>
                          <a:spcPts val="0"/>
                        </a:spcAft>
                        <a:buClr>
                          <a:schemeClr val="dk1"/>
                        </a:buClr>
                        <a:buSzPts val="1801"/>
                        <a:buFont typeface="Calibri"/>
                        <a:buNone/>
                      </a:pPr>
                      <a:endParaRPr lang="en-US" sz="1400" b="1" dirty="0">
                        <a:latin typeface="Segoe Print" panose="02000600000000000000" pitchFamily="2" charset="0"/>
                        <a:ea typeface="Arial"/>
                        <a:cs typeface="Arial"/>
                        <a:sym typeface="Arial"/>
                      </a:endParaRPr>
                    </a:p>
                  </a:txBody>
                  <a:tcPr marL="91450" marR="91450" marT="45725" marB="45725"/>
                </a:tc>
                <a:tc gridSpan="2">
                  <a:txBody>
                    <a:bodyPr/>
                    <a:lstStyle/>
                    <a:p>
                      <a:pPr marL="0" marR="0" lvl="0" indent="0" algn="l" rtl="0">
                        <a:spcBef>
                          <a:spcPts val="0"/>
                        </a:spcBef>
                        <a:spcAft>
                          <a:spcPts val="0"/>
                        </a:spcAft>
                        <a:buClr>
                          <a:schemeClr val="dk1"/>
                        </a:buClr>
                        <a:buSzPts val="1100"/>
                        <a:buFont typeface="Arial"/>
                        <a:buNone/>
                      </a:pPr>
                      <a:r>
                        <a:rPr lang="en-NZ" sz="1400" dirty="0">
                          <a:latin typeface="Segoe Print" panose="02000600000000000000" pitchFamily="2" charset="0"/>
                          <a:ea typeface="Arial"/>
                          <a:cs typeface="Arial"/>
                          <a:sym typeface="Arial"/>
                        </a:rPr>
                        <a:t>Link to NELP</a:t>
                      </a:r>
                    </a:p>
                    <a:p>
                      <a:pPr marL="0" marR="0" lvl="0" indent="0" algn="l" rtl="0">
                        <a:spcBef>
                          <a:spcPts val="0"/>
                        </a:spcBef>
                        <a:spcAft>
                          <a:spcPts val="0"/>
                        </a:spcAft>
                        <a:buClr>
                          <a:schemeClr val="dk1"/>
                        </a:buClr>
                        <a:buSzPts val="1100"/>
                        <a:buFont typeface="Arial"/>
                        <a:buNone/>
                      </a:pPr>
                      <a:endParaRPr sz="1400" dirty="0">
                        <a:latin typeface="Segoe Print" panose="02000600000000000000" pitchFamily="2" charset="0"/>
                        <a:ea typeface="Arial"/>
                        <a:cs typeface="Arial"/>
                        <a:sym typeface="Arial"/>
                      </a:endParaRPr>
                    </a:p>
                  </a:txBody>
                  <a:tcPr marL="91450" marR="91450" marT="45725" marB="45725"/>
                </a:tc>
                <a:tc hMerge="1">
                  <a:txBody>
                    <a:bodyPr/>
                    <a:lstStyle/>
                    <a:p>
                      <a:pPr marL="0" marR="0" lvl="0" indent="0" algn="l" rtl="0">
                        <a:spcBef>
                          <a:spcPts val="0"/>
                        </a:spcBef>
                        <a:spcAft>
                          <a:spcPts val="0"/>
                        </a:spcAft>
                        <a:buClr>
                          <a:schemeClr val="dk1"/>
                        </a:buClr>
                        <a:buSzPts val="1100"/>
                        <a:buFont typeface="Arial"/>
                        <a:buNone/>
                      </a:pPr>
                      <a:endParaRPr sz="1400" dirty="0">
                        <a:latin typeface="Segoe Print" panose="02000600000000000000" pitchFamily="2" charset="0"/>
                        <a:ea typeface="Arial"/>
                        <a:cs typeface="Arial"/>
                        <a:sym typeface="Arial"/>
                      </a:endParaRPr>
                    </a:p>
                  </a:txBody>
                  <a:tcPr marL="91450" marR="91450" marT="45725" marB="45725"/>
                </a:tc>
                <a:tc>
                  <a:txBody>
                    <a:bodyPr/>
                    <a:lstStyle/>
                    <a:p>
                      <a:r>
                        <a:rPr lang="en-US" sz="1400" dirty="0">
                          <a:latin typeface="Segoe Print" panose="02000600000000000000" pitchFamily="2" charset="0"/>
                          <a:ea typeface="Arial"/>
                          <a:cs typeface="Arial"/>
                          <a:sym typeface="Arial"/>
                        </a:rPr>
                        <a:t>How will we achieve these goals?</a:t>
                      </a:r>
                      <a:endParaRPr lang="en-NZ" dirty="0">
                        <a:latin typeface="Segoe Print" panose="02000600000000000000" pitchFamily="2" charset="0"/>
                      </a:endParaRPr>
                    </a:p>
                  </a:txBody>
                  <a:tcPr marL="91450" marR="91450" marT="45725" marB="45725"/>
                </a:tc>
                <a:tc>
                  <a:txBody>
                    <a:bodyPr/>
                    <a:lstStyle/>
                    <a:p>
                      <a:r>
                        <a:rPr lang="en-NZ" sz="1400" dirty="0">
                          <a:latin typeface="Segoe Print" panose="02000600000000000000" pitchFamily="2" charset="0"/>
                          <a:ea typeface="Arial"/>
                          <a:cs typeface="Arial"/>
                          <a:sym typeface="Arial"/>
                        </a:rPr>
                        <a:t>Measure of Success</a:t>
                      </a:r>
                      <a:endParaRPr lang="en-NZ" dirty="0">
                        <a:latin typeface="Segoe Print" panose="02000600000000000000" pitchFamily="2" charset="0"/>
                      </a:endParaRPr>
                    </a:p>
                  </a:txBody>
                  <a:tcPr marL="91450" marR="91450" marT="45725" marB="45725"/>
                </a:tc>
                <a:extLst>
                  <a:ext uri="{0D108BD9-81ED-4DB2-BD59-A6C34878D82A}">
                    <a16:rowId xmlns:a16="http://schemas.microsoft.com/office/drawing/2014/main" val="3745333750"/>
                  </a:ext>
                </a:extLst>
              </a:tr>
              <a:tr h="277471">
                <a:tc gridSpan="6">
                  <a:txBody>
                    <a:bodyPr/>
                    <a:lstStyle/>
                    <a:p>
                      <a:pPr marL="0" marR="0" lvl="0" indent="0" algn="l" rtl="0">
                        <a:spcBef>
                          <a:spcPts val="0"/>
                        </a:spcBef>
                        <a:spcAft>
                          <a:spcPts val="0"/>
                        </a:spcAft>
                        <a:buClr>
                          <a:schemeClr val="dk1"/>
                        </a:buClr>
                        <a:buSzPts val="1801"/>
                        <a:buFont typeface="Calibri"/>
                        <a:buNone/>
                      </a:pPr>
                      <a:r>
                        <a:rPr lang="en-US" sz="1200" b="1" dirty="0">
                          <a:latin typeface="Segoe Print" panose="02000600000000000000" pitchFamily="2" charset="0"/>
                          <a:ea typeface="Arial"/>
                          <a:cs typeface="Arial"/>
                          <a:sym typeface="Arial"/>
                        </a:rPr>
                        <a:t>Strategic Goal 1 – Special Character: Christ, His teachings and our Catholic faith are woven through all aspects of school life.</a:t>
                      </a:r>
                    </a:p>
                  </a:txBody>
                  <a:tcPr marL="91450" marR="91450" marT="45725" marB="45725">
                    <a:solidFill>
                      <a:schemeClr val="accent6">
                        <a:lumMod val="40000"/>
                        <a:lumOff val="60000"/>
                      </a:schemeClr>
                    </a:solidFill>
                  </a:tcPr>
                </a:tc>
                <a:tc hMerge="1">
                  <a:txBody>
                    <a:bodyPr/>
                    <a:lstStyle/>
                    <a:p>
                      <a:endParaRPr lang="en-NZ"/>
                    </a:p>
                  </a:txBody>
                  <a:tcPr/>
                </a:tc>
                <a:tc hMerge="1">
                  <a:txBody>
                    <a:bodyPr/>
                    <a:lstStyle/>
                    <a:p>
                      <a:pPr marL="0" marR="0" lvl="0" indent="0" algn="l" rtl="0">
                        <a:spcBef>
                          <a:spcPts val="0"/>
                        </a:spcBef>
                        <a:spcAft>
                          <a:spcPts val="0"/>
                        </a:spcAft>
                        <a:buClr>
                          <a:schemeClr val="dk1"/>
                        </a:buClr>
                        <a:buSzPts val="1100"/>
                        <a:buFont typeface="Arial"/>
                        <a:buNone/>
                      </a:pPr>
                      <a:endParaRPr sz="2000" dirty="0">
                        <a:latin typeface="Arial"/>
                        <a:ea typeface="Arial"/>
                        <a:cs typeface="Arial"/>
                        <a:sym typeface="Arial"/>
                      </a:endParaRPr>
                    </a:p>
                  </a:txBody>
                  <a:tcPr marL="91450" marR="91450" marT="45725" marB="45725"/>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001"/>
                  </a:ext>
                </a:extLst>
              </a:tr>
              <a:tr h="1497459">
                <a:tc>
                  <a:txBody>
                    <a:bodyPr/>
                    <a:lstStyle/>
                    <a:p>
                      <a:pPr marL="228600" marR="0" lvl="0" indent="-228600" algn="l" rtl="0">
                        <a:spcBef>
                          <a:spcPts val="0"/>
                        </a:spcBef>
                        <a:spcAft>
                          <a:spcPts val="0"/>
                        </a:spcAft>
                        <a:buClr>
                          <a:schemeClr val="dk1"/>
                        </a:buClr>
                        <a:buSzPts val="1000"/>
                        <a:buFont typeface="Noto Sans Symbols"/>
                        <a:buAutoNum type="alphaLcPeriod"/>
                      </a:pPr>
                      <a:r>
                        <a:rPr lang="en-NZ" sz="1050" b="1" dirty="0">
                          <a:latin typeface="Segoe Print" panose="02000600000000000000" pitchFamily="2" charset="0"/>
                          <a:ea typeface="Arial"/>
                          <a:cs typeface="Arial"/>
                          <a:sym typeface="Arial"/>
                        </a:rPr>
                        <a:t>Religious Education</a:t>
                      </a:r>
                      <a:r>
                        <a:rPr lang="en-US" sz="1050" b="1" dirty="0">
                          <a:latin typeface="Segoe Print" panose="02000600000000000000" pitchFamily="2" charset="0"/>
                          <a:ea typeface="Arial"/>
                          <a:cs typeface="Arial"/>
                          <a:sym typeface="Arial"/>
                        </a:rPr>
                        <a:t> and living our Faith</a:t>
                      </a:r>
                      <a:r>
                        <a:rPr lang="en-NZ" sz="1050" b="1" dirty="0">
                          <a:latin typeface="Segoe Print" panose="02000600000000000000" pitchFamily="2" charset="0"/>
                          <a:ea typeface="Arial"/>
                          <a:cs typeface="Arial"/>
                          <a:sym typeface="Arial"/>
                        </a:rPr>
                        <a:t>: R.E </a:t>
                      </a:r>
                      <a:r>
                        <a:rPr lang="en-US" sz="1050" b="0" dirty="0">
                          <a:latin typeface="Segoe Print" panose="02000600000000000000" pitchFamily="2" charset="0"/>
                          <a:ea typeface="Arial"/>
                          <a:cs typeface="Arial"/>
                          <a:sym typeface="Arial"/>
                        </a:rPr>
                        <a:t>achievement objectives, Gospel Values, Social Teaching and our Charism are weaved through all learning areas </a:t>
                      </a:r>
                      <a:r>
                        <a:rPr lang="en-US" sz="1050" dirty="0">
                          <a:latin typeface="Segoe Print" panose="02000600000000000000" pitchFamily="2" charset="0"/>
                          <a:ea typeface="Arial"/>
                          <a:cs typeface="Arial"/>
                          <a:sym typeface="Arial"/>
                        </a:rPr>
                        <a:t>bringing us to a closer relationship with Jesus Christ</a:t>
                      </a:r>
                    </a:p>
                    <a:p>
                      <a:pPr marL="0" marR="0" lvl="0" indent="0" algn="l" rtl="0">
                        <a:spcBef>
                          <a:spcPts val="0"/>
                        </a:spcBef>
                        <a:spcAft>
                          <a:spcPts val="0"/>
                        </a:spcAft>
                        <a:buClr>
                          <a:schemeClr val="dk1"/>
                        </a:buClr>
                        <a:buSzPts val="1000"/>
                        <a:buFont typeface="Noto Sans Symbols"/>
                        <a:buNone/>
                      </a:pPr>
                      <a:r>
                        <a:rPr lang="en-US" sz="1050" b="1" dirty="0">
                          <a:latin typeface="Segoe Print" panose="02000600000000000000" pitchFamily="2" charset="0"/>
                          <a:ea typeface="Arial"/>
                          <a:cs typeface="Arial"/>
                          <a:sym typeface="Arial"/>
                        </a:rPr>
                        <a:t>b. Worship, </a:t>
                      </a:r>
                      <a:r>
                        <a:rPr lang="en-US" sz="1050" b="1" dirty="0" err="1">
                          <a:latin typeface="Segoe Print" panose="02000600000000000000" pitchFamily="2" charset="0"/>
                          <a:ea typeface="Arial"/>
                          <a:cs typeface="Arial"/>
                          <a:sym typeface="Arial"/>
                        </a:rPr>
                        <a:t>Evangelisation</a:t>
                      </a:r>
                      <a:r>
                        <a:rPr lang="en-US" sz="1050" b="1" dirty="0">
                          <a:latin typeface="Segoe Print" panose="02000600000000000000" pitchFamily="2" charset="0"/>
                          <a:ea typeface="Arial"/>
                          <a:cs typeface="Arial"/>
                          <a:sym typeface="Arial"/>
                        </a:rPr>
                        <a:t> and Catholic Community</a:t>
                      </a:r>
                      <a:r>
                        <a:rPr lang="en-US" sz="1050" dirty="0">
                          <a:latin typeface="Segoe Print" panose="02000600000000000000" pitchFamily="2" charset="0"/>
                          <a:ea typeface="Arial"/>
                          <a:cs typeface="Arial"/>
                          <a:sym typeface="Arial"/>
                        </a:rPr>
                        <a:t>: True evangelization and sense of community through meaningful relationships, Christian witness and encounter.</a:t>
                      </a:r>
                    </a:p>
                  </a:txBody>
                  <a:tcPr marL="91450" marR="91450" marT="45725" marB="45725">
                    <a:solidFill>
                      <a:schemeClr val="accent6">
                        <a:lumMod val="40000"/>
                        <a:lumOff val="60000"/>
                      </a:schemeClr>
                    </a:solidFill>
                  </a:tcPr>
                </a:tc>
                <a:tc gridSpan="4">
                  <a:txBody>
                    <a:bodyPr/>
                    <a:lstStyle/>
                    <a:p>
                      <a:r>
                        <a:rPr lang="en-US" sz="1050" dirty="0">
                          <a:latin typeface="Segoe Print" panose="02000600000000000000" pitchFamily="2" charset="0"/>
                        </a:rPr>
                        <a:t>-Staff have access to quality Religious Education professional development particularly around the new curriculum. </a:t>
                      </a:r>
                    </a:p>
                    <a:p>
                      <a:endParaRPr lang="en-US" sz="1050" dirty="0">
                        <a:latin typeface="Segoe Print" panose="02000600000000000000" pitchFamily="2" charset="0"/>
                      </a:endParaRPr>
                    </a:p>
                    <a:p>
                      <a:r>
                        <a:rPr lang="en-US" sz="1050" dirty="0">
                          <a:latin typeface="Segoe Print" panose="02000600000000000000" pitchFamily="2" charset="0"/>
                        </a:rPr>
                        <a:t>-Implement Level 1 and 2 of the new Religious Education curriculum for Years 0-4.</a:t>
                      </a:r>
                    </a:p>
                    <a:p>
                      <a:r>
                        <a:rPr lang="en-US" sz="1050" dirty="0">
                          <a:latin typeface="Segoe Print" panose="02000600000000000000" pitchFamily="2" charset="0"/>
                        </a:rPr>
                        <a:t>-Training for Years 5 and 6.</a:t>
                      </a:r>
                    </a:p>
                    <a:p>
                      <a:r>
                        <a:rPr lang="en-US" sz="1050" dirty="0">
                          <a:latin typeface="Segoe Print" panose="02000600000000000000" pitchFamily="2" charset="0"/>
                        </a:rPr>
                        <a:t>-Start to integrate aspects of the new curriculum such as Prayer across the whole  school.</a:t>
                      </a:r>
                    </a:p>
                    <a:p>
                      <a:r>
                        <a:rPr lang="en-US" sz="1050" dirty="0">
                          <a:latin typeface="Segoe Print" panose="02000600000000000000" pitchFamily="2" charset="0"/>
                        </a:rPr>
                        <a:t>-Combine with our Parish for as many activities and events as possible such as Combined Gala’s and Cultural shows.</a:t>
                      </a: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Clr>
                          <a:schemeClr val="dk1"/>
                        </a:buClr>
                        <a:buSzPts val="1000"/>
                        <a:buFont typeface="Noto Sans Symbols"/>
                        <a:buNone/>
                      </a:pPr>
                      <a:endParaRPr lang="en-US" sz="1100" b="0" dirty="0">
                        <a:latin typeface="Segoe Print" panose="02000600000000000000" pitchFamily="2" charset="0"/>
                        <a:ea typeface="Arial"/>
                        <a:cs typeface="Arial"/>
                        <a:sym typeface="Arial"/>
                      </a:endParaRPr>
                    </a:p>
                  </a:txBody>
                  <a:tcPr marL="91450" marR="91450" marT="45725" marB="45725">
                    <a:solidFill>
                      <a:schemeClr val="accent6">
                        <a:lumMod val="20000"/>
                        <a:lumOff val="80000"/>
                      </a:schemeClr>
                    </a:solidFill>
                  </a:tcPr>
                </a:tc>
                <a:tc hMerge="1">
                  <a:txBody>
                    <a:bodyPr/>
                    <a:lstStyle/>
                    <a:p>
                      <a:endParaRPr lang="en-NZ"/>
                    </a:p>
                  </a:txBody>
                  <a:tcPr/>
                </a:tc>
                <a:tc hMerge="1">
                  <a:txBody>
                    <a:bodyPr/>
                    <a:lstStyle/>
                    <a:p>
                      <a:endParaRPr lang="en-US" sz="1100" dirty="0">
                        <a:latin typeface="Segoe Print" panose="02000600000000000000" pitchFamily="2" charset="0"/>
                      </a:endParaRPr>
                    </a:p>
                  </a:txBody>
                  <a:tcPr marL="91450" marR="91450" marT="45725" marB="45725"/>
                </a:tc>
                <a:tc>
                  <a:txBody>
                    <a:bodyPr/>
                    <a:lstStyle/>
                    <a:p>
                      <a:pPr marL="0" marR="0" lvl="0" indent="0" algn="l" rtl="0">
                        <a:spcBef>
                          <a:spcPts val="0"/>
                        </a:spcBef>
                        <a:spcAft>
                          <a:spcPts val="0"/>
                        </a:spcAft>
                        <a:buClr>
                          <a:schemeClr val="dk1"/>
                        </a:buClr>
                        <a:buSzPts val="1000"/>
                        <a:buFont typeface="Noto Sans Symbols"/>
                        <a:buNone/>
                      </a:pPr>
                      <a:r>
                        <a:rPr lang="en-NZ" sz="1000" dirty="0">
                          <a:latin typeface="Segoe Print" panose="02000600000000000000" pitchFamily="2" charset="0"/>
                        </a:rPr>
                        <a:t>-The New Religious Education curriculum – </a:t>
                      </a:r>
                      <a:r>
                        <a:rPr lang="en-NZ" sz="1000" dirty="0" err="1">
                          <a:latin typeface="Segoe Print" panose="02000600000000000000" pitchFamily="2" charset="0"/>
                        </a:rPr>
                        <a:t>Te</a:t>
                      </a:r>
                      <a:r>
                        <a:rPr lang="en-NZ" sz="1000" dirty="0">
                          <a:latin typeface="Segoe Print" panose="02000600000000000000" pitchFamily="2" charset="0"/>
                        </a:rPr>
                        <a:t> tatou </a:t>
                      </a:r>
                      <a:r>
                        <a:rPr lang="en-NZ" sz="1000" dirty="0" err="1">
                          <a:latin typeface="Segoe Print" panose="02000600000000000000" pitchFamily="2" charset="0"/>
                        </a:rPr>
                        <a:t>whakapono</a:t>
                      </a:r>
                      <a:r>
                        <a:rPr lang="en-NZ" sz="1000" dirty="0">
                          <a:latin typeface="Segoe Print" panose="02000600000000000000" pitchFamily="2" charset="0"/>
                        </a:rPr>
                        <a:t> is being effectively implemented and integrated across the wider school curriculum.</a:t>
                      </a:r>
                    </a:p>
                    <a:p>
                      <a:pPr marL="0" marR="0" lvl="0" indent="0" algn="l" rtl="0">
                        <a:spcBef>
                          <a:spcPts val="0"/>
                        </a:spcBef>
                        <a:spcAft>
                          <a:spcPts val="0"/>
                        </a:spcAft>
                        <a:buClr>
                          <a:schemeClr val="dk1"/>
                        </a:buClr>
                        <a:buSzPts val="1000"/>
                        <a:buFont typeface="Noto Sans Symbols"/>
                        <a:buNone/>
                      </a:pPr>
                      <a:r>
                        <a:rPr lang="en-US" sz="1000" dirty="0">
                          <a:latin typeface="Segoe Print" panose="02000600000000000000" pitchFamily="2" charset="0"/>
                        </a:rPr>
                        <a:t>-Staff regularly undertake quality Religious Education Professional Development.</a:t>
                      </a:r>
                    </a:p>
                    <a:p>
                      <a:pPr marL="0" marR="0" lvl="0" indent="0" algn="l" rtl="0">
                        <a:spcBef>
                          <a:spcPts val="0"/>
                        </a:spcBef>
                        <a:spcAft>
                          <a:spcPts val="0"/>
                        </a:spcAft>
                        <a:buClr>
                          <a:schemeClr val="dk1"/>
                        </a:buClr>
                        <a:buSzPts val="1000"/>
                        <a:buFont typeface="Noto Sans Symbols"/>
                        <a:buNone/>
                      </a:pPr>
                      <a:r>
                        <a:rPr lang="en-US" sz="1000" dirty="0">
                          <a:latin typeface="Segoe Print" panose="02000600000000000000" pitchFamily="2" charset="0"/>
                        </a:rPr>
                        <a:t>-Parish and School are one.</a:t>
                      </a:r>
                    </a:p>
                  </a:txBody>
                  <a:tcPr marL="91450" marR="91450" marT="45725" marB="45725">
                    <a:solidFill>
                      <a:schemeClr val="accent6">
                        <a:lumMod val="20000"/>
                        <a:lumOff val="80000"/>
                      </a:schemeClr>
                    </a:solidFill>
                  </a:tcPr>
                </a:tc>
                <a:extLst>
                  <a:ext uri="{0D108BD9-81ED-4DB2-BD59-A6C34878D82A}">
                    <a16:rowId xmlns:a16="http://schemas.microsoft.com/office/drawing/2014/main" val="10002"/>
                  </a:ext>
                </a:extLst>
              </a:tr>
              <a:tr h="471694">
                <a:tc gridSpan="6">
                  <a:txBody>
                    <a:bodyPr/>
                    <a:lstStyle/>
                    <a:p>
                      <a:pPr marL="0" marR="0" lvl="0" indent="0" algn="l" rtl="0">
                        <a:spcBef>
                          <a:spcPts val="0"/>
                        </a:spcBef>
                        <a:spcAft>
                          <a:spcPts val="0"/>
                        </a:spcAft>
                        <a:buClr>
                          <a:schemeClr val="dk1"/>
                        </a:buClr>
                        <a:buSzPts val="1000"/>
                        <a:buFont typeface="Noto Sans Symbols"/>
                        <a:buNone/>
                      </a:pPr>
                      <a:r>
                        <a:rPr lang="en-US" sz="1200" b="1" dirty="0">
                          <a:solidFill>
                            <a:schemeClr val="tx1"/>
                          </a:solidFill>
                          <a:latin typeface="Segoe Print" panose="02000600000000000000" pitchFamily="2" charset="0"/>
                          <a:ea typeface="Arial"/>
                          <a:cs typeface="Arial"/>
                          <a:sym typeface="Arial"/>
                        </a:rPr>
                        <a:t>Strategic Goal 2: The highest quality Teaching and learning of a rich and relevant curriculum where all children find success in a nurturing learning environment.</a:t>
                      </a:r>
                    </a:p>
                  </a:txBody>
                  <a:tcPr marL="91450" marR="91450" marT="45725" marB="45725">
                    <a:solidFill>
                      <a:schemeClr val="accent6">
                        <a:lumMod val="40000"/>
                        <a:lumOff val="60000"/>
                      </a:schemeClr>
                    </a:solidFill>
                  </a:tcPr>
                </a:tc>
                <a:tc hMerge="1">
                  <a:txBody>
                    <a:bodyPr/>
                    <a:lstStyle/>
                    <a:p>
                      <a:endParaRPr lang="en-NZ"/>
                    </a:p>
                  </a:txBody>
                  <a:tcPr/>
                </a:tc>
                <a:tc hMerge="1">
                  <a:txBody>
                    <a:bodyPr/>
                    <a:lstStyle/>
                    <a:p>
                      <a:pPr marL="0" marR="0" lvl="0" indent="0" algn="l" rtl="0">
                        <a:spcBef>
                          <a:spcPts val="0"/>
                        </a:spcBef>
                        <a:spcAft>
                          <a:spcPts val="0"/>
                        </a:spcAft>
                        <a:buNone/>
                      </a:pPr>
                      <a:endParaRPr lang="en-NZ" sz="1100" b="0" i="1" dirty="0">
                        <a:latin typeface="Arial"/>
                        <a:ea typeface="Arial"/>
                        <a:cs typeface="Arial"/>
                        <a:sym typeface="Arial"/>
                      </a:endParaRPr>
                    </a:p>
                  </a:txBody>
                  <a:tcPr marL="91450" marR="91450" marT="45725" marB="45725">
                    <a:solidFill>
                      <a:schemeClr val="accent6">
                        <a:lumMod val="20000"/>
                        <a:lumOff val="8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2811114035"/>
                  </a:ext>
                </a:extLst>
              </a:tr>
              <a:tr h="2427589">
                <a:tc>
                  <a:txBody>
                    <a:bodyPr/>
                    <a:lstStyle/>
                    <a:p>
                      <a:pPr marL="228600" marR="0" lvl="0" indent="-228600" algn="l" defTabSz="914400" rtl="0" eaLnBrk="1" fontAlgn="auto" latinLnBrk="0" hangingPunct="1">
                        <a:lnSpc>
                          <a:spcPct val="100000"/>
                        </a:lnSpc>
                        <a:spcBef>
                          <a:spcPts val="0"/>
                        </a:spcBef>
                        <a:spcAft>
                          <a:spcPts val="0"/>
                        </a:spcAft>
                        <a:buClr>
                          <a:srgbClr val="000000"/>
                        </a:buClr>
                        <a:buSzPts val="900"/>
                        <a:buFont typeface="Noto Sans Symbols"/>
                        <a:buAutoNum type="alphaLcPeriod"/>
                        <a:tabLst/>
                        <a:defRPr/>
                      </a:pPr>
                      <a:r>
                        <a:rPr kumimoji="0" lang="en-US" sz="1050" b="1"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Teaching and Curriculum</a:t>
                      </a:r>
                    </a:p>
                    <a:p>
                      <a:pPr marL="0" marR="0" lvl="0" indent="0" algn="l" defTabSz="914400" rtl="0" eaLnBrk="1" fontAlgn="auto" latinLnBrk="0" hangingPunct="1">
                        <a:lnSpc>
                          <a:spcPct val="100000"/>
                        </a:lnSpc>
                        <a:spcBef>
                          <a:spcPts val="0"/>
                        </a:spcBef>
                        <a:spcAft>
                          <a:spcPts val="0"/>
                        </a:spcAft>
                        <a:buClr>
                          <a:srgbClr val="000000"/>
                        </a:buClr>
                        <a:buSzPts val="900"/>
                        <a:buFont typeface="Noto Sans Symbols"/>
                        <a:buNone/>
                        <a:tabLst/>
                        <a:defRPr/>
                      </a:pPr>
                      <a:r>
                        <a:rPr kumimoji="0" lang="en-US" sz="105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Teachers collaboratively build, consolidate and implement sound teaching practice across a rich and engaging curriculum.</a:t>
                      </a:r>
                    </a:p>
                    <a:p>
                      <a:pPr marL="228600" marR="0" lvl="0" indent="-228600" algn="l" defTabSz="914400" rtl="0" eaLnBrk="1" fontAlgn="auto" latinLnBrk="0" hangingPunct="1">
                        <a:lnSpc>
                          <a:spcPct val="100000"/>
                        </a:lnSpc>
                        <a:spcBef>
                          <a:spcPts val="0"/>
                        </a:spcBef>
                        <a:spcAft>
                          <a:spcPts val="0"/>
                        </a:spcAft>
                        <a:buClr>
                          <a:srgbClr val="000000"/>
                        </a:buClr>
                        <a:buSzPts val="900"/>
                        <a:buFont typeface="Noto Sans Symbols"/>
                        <a:buAutoNum type="alphaLcPeriod"/>
                        <a:tabLst/>
                        <a:defRPr/>
                      </a:pPr>
                      <a:endParaRPr kumimoji="0" lang="en-US" sz="1050" b="1"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Noto Sans Symbols"/>
                        <a:buAutoNum type="alphaLcPeriod"/>
                        <a:tabLst/>
                        <a:defRPr/>
                      </a:pPr>
                      <a:r>
                        <a:rPr kumimoji="0" lang="en-US" sz="1050" b="1"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Raising Student achievement </a:t>
                      </a:r>
                      <a:r>
                        <a:rPr kumimoji="0" lang="en-US" sz="105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Raise achievement levels in all curriculum areas with an emphasis on implementing the new Math's and Literacy curricula. Embed the focus on Structured Literacy approaches across the school to improve Literacy outcomes.</a:t>
                      </a:r>
                    </a:p>
                    <a:p>
                      <a:pPr marL="0" marR="0" lvl="0" indent="0" algn="l" defTabSz="914400" rtl="0" eaLnBrk="1" fontAlgn="auto" latinLnBrk="0" hangingPunct="1">
                        <a:lnSpc>
                          <a:spcPct val="100000"/>
                        </a:lnSpc>
                        <a:spcBef>
                          <a:spcPts val="0"/>
                        </a:spcBef>
                        <a:spcAft>
                          <a:spcPts val="0"/>
                        </a:spcAft>
                        <a:buClr>
                          <a:srgbClr val="000000"/>
                        </a:buClr>
                        <a:buSzPts val="900"/>
                        <a:buFont typeface="Noto Sans Symbols"/>
                        <a:buNone/>
                        <a:tabLst/>
                        <a:defRPr/>
                      </a:pPr>
                      <a:endParaRPr kumimoji="0" lang="en-US" sz="1050" b="1"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Noto Sans Symbols"/>
                        <a:buAutoNum type="alphaLcPeriod"/>
                        <a:tabLst/>
                        <a:defRPr/>
                      </a:pPr>
                      <a:r>
                        <a:rPr kumimoji="0" lang="en-US" sz="1050" b="1"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Well Being and Learning support:  </a:t>
                      </a:r>
                      <a:r>
                        <a:rPr kumimoji="0" lang="en-US" sz="105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Ensure ALL children are supported to succeed in learning in a safe and nurturing environment</a:t>
                      </a:r>
                    </a:p>
                  </a:txBody>
                  <a:tcPr marL="91450" marR="91450" marT="45725" marB="45725">
                    <a:solidFill>
                      <a:schemeClr val="accent6">
                        <a:lumMod val="40000"/>
                        <a:lumOff val="60000"/>
                      </a:schemeClr>
                    </a:solidFill>
                  </a:tcPr>
                </a:tc>
                <a:tc gridSpan="3">
                  <a:txBody>
                    <a:bodyPr/>
                    <a:lstStyle/>
                    <a:p>
                      <a:pPr marL="0" marR="0" lvl="0" indent="0" algn="l" rtl="0">
                        <a:spcBef>
                          <a:spcPts val="0"/>
                        </a:spcBef>
                        <a:spcAft>
                          <a:spcPts val="0"/>
                        </a:spcAft>
                        <a:buNone/>
                      </a:pPr>
                      <a:r>
                        <a:rPr lang="en-US" sz="1000" b="0" i="1" dirty="0">
                          <a:latin typeface="Segoe Print" panose="02000600000000000000" pitchFamily="2" charset="0"/>
                          <a:ea typeface="Arial"/>
                          <a:cs typeface="Arial"/>
                          <a:sym typeface="Arial"/>
                        </a:rPr>
                        <a:t>Ensure places of learning are safe, inclusive and free from racism, discrimination and bullying</a:t>
                      </a:r>
                    </a:p>
                    <a:p>
                      <a:pPr marL="0" marR="0" lvl="0" indent="0" algn="l" rtl="0">
                        <a:spcBef>
                          <a:spcPts val="0"/>
                        </a:spcBef>
                        <a:spcAft>
                          <a:spcPts val="0"/>
                        </a:spcAft>
                        <a:buNone/>
                      </a:pPr>
                      <a:endParaRPr lang="en-US" sz="1000" b="0" i="1"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00" b="0" i="1" dirty="0">
                          <a:latin typeface="Segoe Print" panose="02000600000000000000" pitchFamily="2" charset="0"/>
                          <a:ea typeface="Arial"/>
                          <a:cs typeface="Arial"/>
                          <a:sym typeface="Arial"/>
                        </a:rPr>
                        <a:t>4 Ensure every learner/</a:t>
                      </a:r>
                      <a:r>
                        <a:rPr lang="en-US" sz="1000" b="0" i="1" dirty="0" err="1">
                          <a:latin typeface="Segoe Print" panose="02000600000000000000" pitchFamily="2" charset="0"/>
                          <a:ea typeface="Arial"/>
                          <a:cs typeface="Arial"/>
                          <a:sym typeface="Arial"/>
                        </a:rPr>
                        <a:t>ākonga</a:t>
                      </a:r>
                      <a:r>
                        <a:rPr lang="en-US" sz="1000" b="0" i="1" dirty="0">
                          <a:latin typeface="Segoe Print" panose="02000600000000000000" pitchFamily="2" charset="0"/>
                          <a:ea typeface="Arial"/>
                          <a:cs typeface="Arial"/>
                          <a:sym typeface="Arial"/>
                        </a:rPr>
                        <a:t> gains sound foundation skills, including language, literacy and numeracy.</a:t>
                      </a:r>
                    </a:p>
                    <a:p>
                      <a:pPr marL="0" marR="0" lvl="0" indent="0" algn="l" rtl="0">
                        <a:spcBef>
                          <a:spcPts val="0"/>
                        </a:spcBef>
                        <a:spcAft>
                          <a:spcPts val="0"/>
                        </a:spcAft>
                        <a:buNone/>
                      </a:pPr>
                      <a:endParaRPr lang="en-US" sz="1000" b="0" i="1"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00" b="0" i="1" dirty="0">
                          <a:latin typeface="Segoe Print" panose="02000600000000000000" pitchFamily="2" charset="0"/>
                          <a:ea typeface="Arial"/>
                          <a:cs typeface="Arial"/>
                          <a:sym typeface="Arial"/>
                        </a:rPr>
                        <a:t>3 Reduce barriers to education for all, including for Māori and Pacific learners/</a:t>
                      </a:r>
                      <a:r>
                        <a:rPr lang="en-US" sz="1000" b="0" i="1" dirty="0" err="1">
                          <a:latin typeface="Segoe Print" panose="02000600000000000000" pitchFamily="2" charset="0"/>
                          <a:ea typeface="Arial"/>
                          <a:cs typeface="Arial"/>
                          <a:sym typeface="Arial"/>
                        </a:rPr>
                        <a:t>ākonga</a:t>
                      </a:r>
                      <a:r>
                        <a:rPr lang="en-US" sz="1000" b="0" i="1" dirty="0">
                          <a:latin typeface="Segoe Print" panose="02000600000000000000" pitchFamily="2" charset="0"/>
                          <a:ea typeface="Arial"/>
                          <a:cs typeface="Arial"/>
                          <a:sym typeface="Arial"/>
                        </a:rPr>
                        <a:t>, disabled learners/</a:t>
                      </a:r>
                      <a:r>
                        <a:rPr lang="en-US" sz="1000" b="0" i="1" dirty="0" err="1">
                          <a:latin typeface="Segoe Print" panose="02000600000000000000" pitchFamily="2" charset="0"/>
                          <a:ea typeface="Arial"/>
                          <a:cs typeface="Arial"/>
                          <a:sym typeface="Arial"/>
                        </a:rPr>
                        <a:t>ākonga</a:t>
                      </a:r>
                      <a:r>
                        <a:rPr lang="en-US" sz="1000" b="0" i="1" dirty="0">
                          <a:latin typeface="Segoe Print" panose="02000600000000000000" pitchFamily="2" charset="0"/>
                          <a:ea typeface="Arial"/>
                          <a:cs typeface="Arial"/>
                          <a:sym typeface="Arial"/>
                        </a:rPr>
                        <a:t> and those with learning support needs.</a:t>
                      </a:r>
                    </a:p>
                    <a:p>
                      <a:pPr marL="0" marR="0" lvl="0" indent="0" algn="l" rtl="0">
                        <a:spcBef>
                          <a:spcPts val="0"/>
                        </a:spcBef>
                        <a:spcAft>
                          <a:spcPts val="0"/>
                        </a:spcAft>
                        <a:buNone/>
                      </a:pPr>
                      <a:r>
                        <a:rPr lang="en-US" sz="1000" b="0" i="1" dirty="0">
                          <a:latin typeface="Segoe Print" panose="02000600000000000000" pitchFamily="2" charset="0"/>
                          <a:ea typeface="Arial"/>
                          <a:cs typeface="Arial"/>
                          <a:sym typeface="Arial"/>
                        </a:rPr>
                        <a:t>5 Meaningfully incorporate </a:t>
                      </a:r>
                      <a:r>
                        <a:rPr lang="en-US" sz="1000" b="0" i="1" dirty="0" err="1">
                          <a:latin typeface="Segoe Print" panose="02000600000000000000" pitchFamily="2" charset="0"/>
                          <a:ea typeface="Arial"/>
                          <a:cs typeface="Arial"/>
                          <a:sym typeface="Arial"/>
                        </a:rPr>
                        <a:t>te</a:t>
                      </a:r>
                      <a:r>
                        <a:rPr lang="en-US" sz="1000" b="0" i="1" dirty="0">
                          <a:latin typeface="Segoe Print" panose="02000600000000000000" pitchFamily="2" charset="0"/>
                          <a:ea typeface="Arial"/>
                          <a:cs typeface="Arial"/>
                          <a:sym typeface="Arial"/>
                        </a:rPr>
                        <a:t> </a:t>
                      </a:r>
                      <a:r>
                        <a:rPr lang="en-US" sz="1000" b="0" i="1" dirty="0" err="1">
                          <a:latin typeface="Segoe Print" panose="02000600000000000000" pitchFamily="2" charset="0"/>
                          <a:ea typeface="Arial"/>
                          <a:cs typeface="Arial"/>
                          <a:sym typeface="Arial"/>
                        </a:rPr>
                        <a:t>reo</a:t>
                      </a:r>
                      <a:r>
                        <a:rPr lang="en-US" sz="1000" b="0" i="1" dirty="0">
                          <a:latin typeface="Segoe Print" panose="02000600000000000000" pitchFamily="2" charset="0"/>
                          <a:ea typeface="Arial"/>
                          <a:cs typeface="Arial"/>
                          <a:sym typeface="Arial"/>
                        </a:rPr>
                        <a:t> Māori and tikanga Māori into the everyday life of the place of learning.</a:t>
                      </a:r>
                      <a:endParaRPr kumimoji="0" lang="en-US" sz="105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endParaRP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None/>
                      </a:pPr>
                      <a:r>
                        <a:rPr lang="en-US" sz="1050" b="0" i="1" dirty="0">
                          <a:latin typeface="Segoe Print" panose="02000600000000000000" pitchFamily="2" charset="0"/>
                          <a:ea typeface="Arial"/>
                          <a:cs typeface="Arial"/>
                          <a:sym typeface="Arial"/>
                        </a:rPr>
                        <a:t>Ensure places of learning are safe, inclusive and free from racism, discrimination and bullying</a:t>
                      </a:r>
                    </a:p>
                    <a:p>
                      <a:pPr marL="0" marR="0" lvl="0" indent="0" algn="l" rtl="0">
                        <a:spcBef>
                          <a:spcPts val="0"/>
                        </a:spcBef>
                        <a:spcAft>
                          <a:spcPts val="0"/>
                        </a:spcAft>
                        <a:buNone/>
                      </a:pPr>
                      <a:endParaRPr lang="en-US" sz="1050" b="0" i="1"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50" b="0" i="1" dirty="0">
                          <a:latin typeface="Segoe Print" panose="02000600000000000000" pitchFamily="2" charset="0"/>
                          <a:ea typeface="Arial"/>
                          <a:cs typeface="Arial"/>
                          <a:sym typeface="Arial"/>
                        </a:rPr>
                        <a:t>4 Ensure every learner/</a:t>
                      </a:r>
                      <a:r>
                        <a:rPr lang="en-US" sz="1050" b="0" i="1" dirty="0" err="1">
                          <a:latin typeface="Segoe Print" panose="02000600000000000000" pitchFamily="2" charset="0"/>
                          <a:ea typeface="Arial"/>
                          <a:cs typeface="Arial"/>
                          <a:sym typeface="Arial"/>
                        </a:rPr>
                        <a:t>ākonga</a:t>
                      </a:r>
                      <a:r>
                        <a:rPr lang="en-US" sz="1050" b="0" i="1" dirty="0">
                          <a:latin typeface="Segoe Print" panose="02000600000000000000" pitchFamily="2" charset="0"/>
                          <a:ea typeface="Arial"/>
                          <a:cs typeface="Arial"/>
                          <a:sym typeface="Arial"/>
                        </a:rPr>
                        <a:t> gains sound foundation skills, including language, literacy and numeracy.</a:t>
                      </a:r>
                    </a:p>
                    <a:p>
                      <a:pPr marL="0" marR="0" lvl="0" indent="0" algn="l" rtl="0">
                        <a:spcBef>
                          <a:spcPts val="0"/>
                        </a:spcBef>
                        <a:spcAft>
                          <a:spcPts val="0"/>
                        </a:spcAft>
                        <a:buNone/>
                      </a:pPr>
                      <a:endParaRPr lang="en-US" sz="1050" b="0" i="1"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50" b="0" i="1" dirty="0">
                          <a:latin typeface="Segoe Print" panose="02000600000000000000" pitchFamily="2" charset="0"/>
                          <a:ea typeface="Arial"/>
                          <a:cs typeface="Arial"/>
                          <a:sym typeface="Arial"/>
                        </a:rPr>
                        <a:t>3 Reduce barriers to education for all, including for Māori and Pacific learners/</a:t>
                      </a:r>
                      <a:r>
                        <a:rPr lang="en-US" sz="1050" b="0" i="1" dirty="0" err="1">
                          <a:latin typeface="Segoe Print" panose="02000600000000000000" pitchFamily="2" charset="0"/>
                          <a:ea typeface="Arial"/>
                          <a:cs typeface="Arial"/>
                          <a:sym typeface="Arial"/>
                        </a:rPr>
                        <a:t>ākonga</a:t>
                      </a:r>
                      <a:r>
                        <a:rPr lang="en-US" sz="1050" b="0" i="1" dirty="0">
                          <a:latin typeface="Segoe Print" panose="02000600000000000000" pitchFamily="2" charset="0"/>
                          <a:ea typeface="Arial"/>
                          <a:cs typeface="Arial"/>
                          <a:sym typeface="Arial"/>
                        </a:rPr>
                        <a:t>, disabled learners/</a:t>
                      </a:r>
                      <a:r>
                        <a:rPr lang="en-US" sz="1050" b="0" i="1" dirty="0" err="1">
                          <a:latin typeface="Segoe Print" panose="02000600000000000000" pitchFamily="2" charset="0"/>
                          <a:ea typeface="Arial"/>
                          <a:cs typeface="Arial"/>
                          <a:sym typeface="Arial"/>
                        </a:rPr>
                        <a:t>ākonga</a:t>
                      </a:r>
                      <a:r>
                        <a:rPr lang="en-US" sz="1050" b="0" i="1" dirty="0">
                          <a:latin typeface="Segoe Print" panose="02000600000000000000" pitchFamily="2" charset="0"/>
                          <a:ea typeface="Arial"/>
                          <a:cs typeface="Arial"/>
                          <a:sym typeface="Arial"/>
                        </a:rPr>
                        <a:t> and those with learning support needs.</a:t>
                      </a:r>
                    </a:p>
                    <a:p>
                      <a:pPr marL="0" marR="0" lvl="0" indent="0" algn="l" rtl="0">
                        <a:spcBef>
                          <a:spcPts val="0"/>
                        </a:spcBef>
                        <a:spcAft>
                          <a:spcPts val="0"/>
                        </a:spcAft>
                        <a:buNone/>
                      </a:pPr>
                      <a:r>
                        <a:rPr lang="en-US" sz="1050" b="0" i="1" dirty="0">
                          <a:latin typeface="Segoe Print" panose="02000600000000000000" pitchFamily="2" charset="0"/>
                          <a:ea typeface="Arial"/>
                          <a:cs typeface="Arial"/>
                          <a:sym typeface="Arial"/>
                        </a:rPr>
                        <a:t>5 Meaningfully incorporate </a:t>
                      </a:r>
                      <a:r>
                        <a:rPr lang="en-US" sz="1050" b="0" i="1" dirty="0" err="1">
                          <a:latin typeface="Segoe Print" panose="02000600000000000000" pitchFamily="2" charset="0"/>
                          <a:ea typeface="Arial"/>
                          <a:cs typeface="Arial"/>
                          <a:sym typeface="Arial"/>
                        </a:rPr>
                        <a:t>te</a:t>
                      </a:r>
                      <a:r>
                        <a:rPr lang="en-US" sz="1050" b="0" i="1" dirty="0">
                          <a:latin typeface="Segoe Print" panose="02000600000000000000" pitchFamily="2" charset="0"/>
                          <a:ea typeface="Arial"/>
                          <a:cs typeface="Arial"/>
                          <a:sym typeface="Arial"/>
                        </a:rPr>
                        <a:t> </a:t>
                      </a:r>
                      <a:r>
                        <a:rPr lang="en-US" sz="1050" b="0" i="1" dirty="0" err="1">
                          <a:latin typeface="Segoe Print" panose="02000600000000000000" pitchFamily="2" charset="0"/>
                          <a:ea typeface="Arial"/>
                          <a:cs typeface="Arial"/>
                          <a:sym typeface="Arial"/>
                        </a:rPr>
                        <a:t>reo</a:t>
                      </a:r>
                      <a:r>
                        <a:rPr lang="en-US" sz="1050" b="0" i="1" dirty="0">
                          <a:latin typeface="Segoe Print" panose="02000600000000000000" pitchFamily="2" charset="0"/>
                          <a:ea typeface="Arial"/>
                          <a:cs typeface="Arial"/>
                          <a:sym typeface="Arial"/>
                        </a:rPr>
                        <a:t> Māori and tikanga Māori into the everyday life of the place of learning.</a:t>
                      </a: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None/>
                      </a:pPr>
                      <a:endParaRPr kumimoji="0" lang="en-US" sz="105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lang="en-US" sz="1050" b="0" i="1"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50" b="0" i="1" dirty="0">
                          <a:latin typeface="Segoe Print" panose="02000600000000000000" pitchFamily="2" charset="0"/>
                          <a:ea typeface="Arial"/>
                          <a:cs typeface="Arial"/>
                          <a:sym typeface="Arial"/>
                        </a:rPr>
                        <a:t>Structured Literacy Professional development for all teachers through Cohort 3 ‘IDEAL’ Literacy program.</a:t>
                      </a:r>
                    </a:p>
                    <a:p>
                      <a:pPr marL="0" marR="0" lvl="0" indent="0" algn="l" rtl="0">
                        <a:spcBef>
                          <a:spcPts val="0"/>
                        </a:spcBef>
                        <a:spcAft>
                          <a:spcPts val="0"/>
                        </a:spcAft>
                        <a:buNone/>
                      </a:pPr>
                      <a:endParaRPr lang="en-US" sz="1050" b="0" i="1" dirty="0">
                        <a:latin typeface="Segoe Print" panose="02000600000000000000" pitchFamily="2" charset="0"/>
                        <a:ea typeface="Arial"/>
                        <a:cs typeface="Arial"/>
                        <a:sym typeface="Arial"/>
                      </a:endParaRPr>
                    </a:p>
                    <a:p>
                      <a:pPr marL="0" marR="0" lvl="0" indent="0" algn="l" rtl="0">
                        <a:spcBef>
                          <a:spcPts val="0"/>
                        </a:spcBef>
                        <a:spcAft>
                          <a:spcPts val="0"/>
                        </a:spcAft>
                        <a:buNone/>
                      </a:pPr>
                      <a:endParaRPr lang="en-US" sz="1050" b="0" i="1" dirty="0">
                        <a:latin typeface="Segoe Print" panose="02000600000000000000" pitchFamily="2" charset="0"/>
                        <a:ea typeface="Arial"/>
                        <a:cs typeface="Arial"/>
                        <a:sym typeface="Arial"/>
                      </a:endParaRPr>
                    </a:p>
                    <a:p>
                      <a:pPr marL="0" marR="0" lvl="0" indent="0" algn="l" rtl="0">
                        <a:spcBef>
                          <a:spcPts val="0"/>
                        </a:spcBef>
                        <a:spcAft>
                          <a:spcPts val="0"/>
                        </a:spcAft>
                        <a:buNone/>
                      </a:pPr>
                      <a:endParaRPr lang="en-US" sz="1050" b="0" i="1"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50" b="0" i="1" dirty="0">
                          <a:latin typeface="Segoe Print" panose="02000600000000000000" pitchFamily="2" charset="0"/>
                          <a:ea typeface="Arial"/>
                          <a:cs typeface="Arial"/>
                          <a:sym typeface="Arial"/>
                        </a:rPr>
                        <a:t>Ensure effective learning support for students with special learning needs.</a:t>
                      </a: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Clr>
                          <a:schemeClr val="dk1"/>
                        </a:buClr>
                        <a:buSzPts val="1000"/>
                        <a:buFont typeface="Noto Sans Symbols"/>
                        <a:buNone/>
                      </a:pPr>
                      <a:r>
                        <a:rPr lang="en-NZ" sz="1000" dirty="0">
                          <a:latin typeface="Segoe Print" panose="02000600000000000000" pitchFamily="2" charset="0"/>
                        </a:rPr>
                        <a:t>-Writing achievement levels are in line with those of Reading and Maths.</a:t>
                      </a:r>
                    </a:p>
                    <a:p>
                      <a:pPr marL="0" marR="0" lvl="0" indent="0" algn="l" rtl="0">
                        <a:spcBef>
                          <a:spcPts val="0"/>
                        </a:spcBef>
                        <a:spcAft>
                          <a:spcPts val="0"/>
                        </a:spcAft>
                        <a:buClr>
                          <a:schemeClr val="dk1"/>
                        </a:buClr>
                        <a:buSzPts val="1000"/>
                        <a:buFont typeface="Noto Sans Symbols"/>
                        <a:buNone/>
                      </a:pPr>
                      <a:endParaRPr lang="en-NZ" sz="1000" dirty="0">
                        <a:latin typeface="Segoe Print" panose="02000600000000000000" pitchFamily="2" charset="0"/>
                      </a:endParaRPr>
                    </a:p>
                    <a:p>
                      <a:pPr marL="0" marR="0" lvl="0" indent="0" algn="l" rtl="0">
                        <a:spcBef>
                          <a:spcPts val="0"/>
                        </a:spcBef>
                        <a:spcAft>
                          <a:spcPts val="0"/>
                        </a:spcAft>
                        <a:buClr>
                          <a:schemeClr val="dk1"/>
                        </a:buClr>
                        <a:buSzPts val="1000"/>
                        <a:buFont typeface="Noto Sans Symbols"/>
                        <a:buNone/>
                      </a:pPr>
                      <a:r>
                        <a:rPr lang="en-NZ" sz="1000" dirty="0">
                          <a:latin typeface="Segoe Print" panose="02000600000000000000" pitchFamily="2" charset="0"/>
                        </a:rPr>
                        <a:t>-Teachers have a sound understanding of structured literacy and are able to embed this into their teaching practice.</a:t>
                      </a:r>
                    </a:p>
                    <a:p>
                      <a:pPr marL="0" marR="0" lvl="0" indent="0" algn="l" rtl="0">
                        <a:spcBef>
                          <a:spcPts val="0"/>
                        </a:spcBef>
                        <a:spcAft>
                          <a:spcPts val="0"/>
                        </a:spcAft>
                        <a:buClr>
                          <a:schemeClr val="dk1"/>
                        </a:buClr>
                        <a:buSzPts val="1000"/>
                        <a:buFont typeface="Noto Sans Symbols"/>
                        <a:buNone/>
                      </a:pPr>
                      <a:endParaRPr lang="en-US" sz="1000" dirty="0">
                        <a:latin typeface="Segoe Print" panose="02000600000000000000" pitchFamily="2" charset="0"/>
                      </a:endParaRPr>
                    </a:p>
                    <a:p>
                      <a:pPr marL="0" marR="0" lvl="0" indent="0" algn="l" rtl="0">
                        <a:spcBef>
                          <a:spcPts val="0"/>
                        </a:spcBef>
                        <a:spcAft>
                          <a:spcPts val="0"/>
                        </a:spcAft>
                        <a:buClr>
                          <a:schemeClr val="dk1"/>
                        </a:buClr>
                        <a:buSzPts val="1000"/>
                        <a:buFont typeface="Noto Sans Symbols"/>
                        <a:buNone/>
                      </a:pPr>
                      <a:endParaRPr lang="en-NZ" sz="1000" dirty="0">
                        <a:latin typeface="Segoe Print" panose="02000600000000000000" pitchFamily="2" charset="0"/>
                      </a:endParaRPr>
                    </a:p>
                    <a:p>
                      <a:pPr marL="0" marR="0" lvl="0" indent="0" algn="l" rtl="0">
                        <a:spcBef>
                          <a:spcPts val="0"/>
                        </a:spcBef>
                        <a:spcAft>
                          <a:spcPts val="0"/>
                        </a:spcAft>
                        <a:buClr>
                          <a:schemeClr val="dk1"/>
                        </a:buClr>
                        <a:buSzPts val="1000"/>
                        <a:buFont typeface="Noto Sans Symbols"/>
                        <a:buNone/>
                      </a:pPr>
                      <a:r>
                        <a:rPr lang="en-NZ" sz="1000" dirty="0">
                          <a:latin typeface="Segoe Print" panose="02000600000000000000" pitchFamily="2" charset="0"/>
                        </a:rPr>
                        <a:t>-Planning and Teaching are done in response to the strengths and needs of </a:t>
                      </a:r>
                      <a:r>
                        <a:rPr lang="en-NZ" sz="1000" dirty="0" err="1">
                          <a:latin typeface="Segoe Print" panose="02000600000000000000" pitchFamily="2" charset="0"/>
                        </a:rPr>
                        <a:t>akonga</a:t>
                      </a:r>
                      <a:r>
                        <a:rPr lang="en-NZ" sz="1000" dirty="0">
                          <a:latin typeface="Segoe Print" panose="02000600000000000000" pitchFamily="2" charset="0"/>
                        </a:rPr>
                        <a:t>.</a:t>
                      </a:r>
                      <a:endParaRPr lang="en-US" sz="1050" b="0" i="1" dirty="0">
                        <a:latin typeface="Segoe Print" panose="02000600000000000000" pitchFamily="2" charset="0"/>
                        <a:ea typeface="Arial"/>
                        <a:cs typeface="Arial"/>
                        <a:sym typeface="Arial"/>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589421684"/>
                  </a:ext>
                </a:extLst>
              </a:tr>
              <a:tr h="277471">
                <a:tc gridSpan="6">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Quattrocento Sans"/>
                        <a:buNone/>
                        <a:tabLst/>
                        <a:defRPr/>
                      </a:pPr>
                      <a:r>
                        <a:rPr kumimoji="0" lang="en-US" sz="1200" b="1" i="0" u="none" strike="noStrike" kern="0" cap="none" spc="0" normalizeH="0" baseline="0" noProof="0" dirty="0">
                          <a:ln>
                            <a:noFill/>
                          </a:ln>
                          <a:solidFill>
                            <a:schemeClr val="tx1"/>
                          </a:solidFill>
                          <a:effectLst/>
                          <a:uLnTx/>
                          <a:uFillTx/>
                          <a:latin typeface="Segoe Print" panose="02000600000000000000" pitchFamily="2" charset="0"/>
                          <a:ea typeface="Arial"/>
                          <a:cs typeface="Arial"/>
                          <a:sym typeface="Arial"/>
                        </a:rPr>
                        <a:t>Strategic Goal 3 –Learning Community - Working in partnership to provide the best possible learning outcomes for our children and community.</a:t>
                      </a:r>
                    </a:p>
                  </a:txBody>
                  <a:tcPr marL="91450" marR="91450" marT="45725" marB="45725">
                    <a:solidFill>
                      <a:schemeClr val="accent6">
                        <a:lumMod val="40000"/>
                        <a:lumOff val="60000"/>
                      </a:schemeClr>
                    </a:solidFill>
                  </a:tcPr>
                </a:tc>
                <a:tc hMerge="1">
                  <a:txBody>
                    <a:bodyPr/>
                    <a:lstStyle/>
                    <a:p>
                      <a:endParaRPr lang="en-NZ"/>
                    </a:p>
                  </a:txBody>
                  <a:tcPr/>
                </a:tc>
                <a:tc hMerge="1">
                  <a:txBody>
                    <a:bodyPr/>
                    <a:lstStyle/>
                    <a:p>
                      <a:pPr marL="0" marR="0" lvl="0" indent="0" algn="l" rtl="0">
                        <a:spcBef>
                          <a:spcPts val="0"/>
                        </a:spcBef>
                        <a:spcAft>
                          <a:spcPts val="0"/>
                        </a:spcAft>
                        <a:buNone/>
                      </a:pPr>
                      <a:endParaRPr sz="1100" dirty="0">
                        <a:latin typeface="Arial"/>
                        <a:ea typeface="Arial"/>
                        <a:cs typeface="Arial"/>
                        <a:sym typeface="Arial"/>
                      </a:endParaRPr>
                    </a:p>
                  </a:txBody>
                  <a:tcPr marL="91450" marR="91450" marT="45725" marB="45725">
                    <a:solidFill>
                      <a:schemeClr val="accent6">
                        <a:lumMod val="20000"/>
                        <a:lumOff val="8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3969032167"/>
                  </a:ext>
                </a:extLst>
              </a:tr>
              <a:tr h="1282491">
                <a:tc>
                  <a:txBody>
                    <a:bodyPr/>
                    <a:lstStyle/>
                    <a:p>
                      <a:pPr marL="228600" marR="0" lvl="0" indent="-228600" algn="l" rtl="0">
                        <a:lnSpc>
                          <a:spcPct val="100000"/>
                        </a:lnSpc>
                        <a:spcBef>
                          <a:spcPts val="0"/>
                        </a:spcBef>
                        <a:spcAft>
                          <a:spcPts val="0"/>
                        </a:spcAft>
                        <a:buClr>
                          <a:srgbClr val="000000"/>
                        </a:buClr>
                        <a:buSzPts val="1000"/>
                        <a:buFont typeface="Noto Sans Symbols"/>
                        <a:buAutoNum type="alphaLcPeriod"/>
                      </a:pPr>
                      <a:r>
                        <a:rPr lang="en-US" sz="1050" b="0" i="0" u="none" strike="noStrike" cap="none" dirty="0">
                          <a:solidFill>
                            <a:srgbClr val="000000"/>
                          </a:solidFill>
                          <a:latin typeface="Segoe Print" panose="02000600000000000000" pitchFamily="2" charset="0"/>
                          <a:ea typeface="Arial"/>
                          <a:cs typeface="Arial"/>
                          <a:sym typeface="Arial"/>
                        </a:rPr>
                        <a:t>Whanau and </a:t>
                      </a:r>
                      <a:r>
                        <a:rPr lang="en-US" sz="1050" b="0" i="0" u="none" strike="noStrike" cap="none" dirty="0" err="1">
                          <a:solidFill>
                            <a:srgbClr val="000000"/>
                          </a:solidFill>
                          <a:latin typeface="Segoe Print" panose="02000600000000000000" pitchFamily="2" charset="0"/>
                          <a:ea typeface="Arial"/>
                          <a:cs typeface="Arial"/>
                          <a:sym typeface="Arial"/>
                        </a:rPr>
                        <a:t>akonga</a:t>
                      </a:r>
                      <a:r>
                        <a:rPr lang="en-US" sz="1050" b="0" i="0" u="none" strike="noStrike" cap="none" dirty="0">
                          <a:solidFill>
                            <a:srgbClr val="000000"/>
                          </a:solidFill>
                          <a:latin typeface="Segoe Print" panose="02000600000000000000" pitchFamily="2" charset="0"/>
                          <a:ea typeface="Arial"/>
                          <a:cs typeface="Arial"/>
                          <a:sym typeface="Arial"/>
                        </a:rPr>
                        <a:t> understand what they are learning, how they can help at home.</a:t>
                      </a:r>
                    </a:p>
                    <a:p>
                      <a:pPr marL="0" marR="0" lvl="0" indent="0" algn="l" rtl="0">
                        <a:lnSpc>
                          <a:spcPct val="100000"/>
                        </a:lnSpc>
                        <a:spcBef>
                          <a:spcPts val="0"/>
                        </a:spcBef>
                        <a:spcAft>
                          <a:spcPts val="0"/>
                        </a:spcAft>
                        <a:buClr>
                          <a:srgbClr val="000000"/>
                        </a:buClr>
                        <a:buSzPts val="1000"/>
                        <a:buFont typeface="Noto Sans Symbols"/>
                        <a:buNone/>
                      </a:pPr>
                      <a:endParaRPr lang="en-US" sz="1050" b="0" i="0" u="none" strike="noStrike" cap="none" dirty="0">
                        <a:solidFill>
                          <a:srgbClr val="000000"/>
                        </a:solidFill>
                        <a:latin typeface="Segoe Print" panose="02000600000000000000" pitchFamily="2"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00"/>
                        <a:buFont typeface="Noto Sans Symbols"/>
                        <a:buNone/>
                        <a:tabLst/>
                        <a:defRPr/>
                      </a:pPr>
                      <a:r>
                        <a:rPr kumimoji="0" lang="en-US" sz="1000" b="1"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b. </a:t>
                      </a:r>
                      <a:r>
                        <a:rPr kumimoji="0" lang="en-US" sz="105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Whanau have a sense of belonging, Our cultural diversity is acknowledged and celebrated.</a:t>
                      </a:r>
                    </a:p>
                    <a:p>
                      <a:pPr marL="0" marR="0" lvl="0" indent="0" algn="l" defTabSz="914400" rtl="0" eaLnBrk="1" fontAlgn="auto" latinLnBrk="0" hangingPunct="1">
                        <a:lnSpc>
                          <a:spcPct val="100000"/>
                        </a:lnSpc>
                        <a:spcBef>
                          <a:spcPts val="0"/>
                        </a:spcBef>
                        <a:spcAft>
                          <a:spcPts val="0"/>
                        </a:spcAft>
                        <a:buClr>
                          <a:srgbClr val="000000"/>
                        </a:buClr>
                        <a:buSzPts val="1000"/>
                        <a:buFont typeface="Noto Sans Symbols"/>
                        <a:buNone/>
                        <a:tabLst/>
                        <a:defRPr/>
                      </a:pPr>
                      <a:r>
                        <a:rPr kumimoji="0" lang="en-US" sz="105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Connect To our local community and environment. </a:t>
                      </a:r>
                      <a:endParaRPr kumimoji="0" lang="en-US" sz="1100" b="0" i="0" u="none" strike="noStrike" kern="0" cap="none" spc="0" normalizeH="0" baseline="0" noProof="0" dirty="0">
                        <a:ln>
                          <a:noFill/>
                        </a:ln>
                        <a:solidFill>
                          <a:srgbClr val="000000"/>
                        </a:solidFill>
                        <a:effectLst/>
                        <a:uLnTx/>
                        <a:uFillTx/>
                        <a:latin typeface="Segoe Print" panose="02000600000000000000" pitchFamily="2" charset="0"/>
                        <a:sym typeface="Arial"/>
                      </a:endParaRPr>
                    </a:p>
                  </a:txBody>
                  <a:tcPr marL="91450" marR="91450" marT="45725" marB="45725">
                    <a:solidFill>
                      <a:schemeClr val="accent6">
                        <a:lumMod val="40000"/>
                        <a:lumOff val="60000"/>
                      </a:schemeClr>
                    </a:solidFill>
                  </a:tcPr>
                </a:tc>
                <a:tc gridSpan="2">
                  <a:txBody>
                    <a:bodyPr/>
                    <a:lstStyle/>
                    <a:p>
                      <a:pPr marL="0" marR="0" lvl="0" indent="0" algn="l" rtl="0">
                        <a:spcBef>
                          <a:spcPts val="0"/>
                        </a:spcBef>
                        <a:spcAft>
                          <a:spcPts val="0"/>
                        </a:spcAft>
                        <a:buNone/>
                      </a:pPr>
                      <a:endParaRPr lang="en-US" sz="1050" b="0" i="1"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50" b="0" i="0" dirty="0">
                          <a:latin typeface="Segoe Print" panose="02000600000000000000" pitchFamily="2" charset="0"/>
                          <a:ea typeface="Arial"/>
                          <a:cs typeface="Arial"/>
                          <a:sym typeface="Arial"/>
                        </a:rPr>
                        <a:t>2 Have high aspirations for every learner/</a:t>
                      </a:r>
                      <a:r>
                        <a:rPr lang="en-US" sz="1050" b="0" i="0" dirty="0" err="1">
                          <a:latin typeface="Segoe Print" panose="02000600000000000000" pitchFamily="2" charset="0"/>
                          <a:ea typeface="Arial"/>
                          <a:cs typeface="Arial"/>
                          <a:sym typeface="Arial"/>
                        </a:rPr>
                        <a:t>ākonga</a:t>
                      </a:r>
                      <a:r>
                        <a:rPr lang="en-US" sz="1050" b="0" i="0" dirty="0">
                          <a:latin typeface="Segoe Print" panose="02000600000000000000" pitchFamily="2" charset="0"/>
                          <a:ea typeface="Arial"/>
                          <a:cs typeface="Arial"/>
                          <a:sym typeface="Arial"/>
                        </a:rPr>
                        <a:t>, and support these by partnering with their </a:t>
                      </a:r>
                      <a:r>
                        <a:rPr lang="en-US" sz="1050" b="0" i="0" dirty="0" err="1">
                          <a:latin typeface="Segoe Print" panose="02000600000000000000" pitchFamily="2" charset="0"/>
                          <a:ea typeface="Arial"/>
                          <a:cs typeface="Arial"/>
                          <a:sym typeface="Arial"/>
                        </a:rPr>
                        <a:t>whānau</a:t>
                      </a:r>
                      <a:r>
                        <a:rPr lang="en-US" sz="1050" b="0" i="0" dirty="0">
                          <a:latin typeface="Segoe Print" panose="02000600000000000000" pitchFamily="2" charset="0"/>
                          <a:ea typeface="Arial"/>
                          <a:cs typeface="Arial"/>
                          <a:sym typeface="Arial"/>
                        </a:rPr>
                        <a:t> and communities to design and deliver education that responds to their needs, and sustains their identities, languages and cultures</a:t>
                      </a: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None/>
                      </a:pPr>
                      <a:endParaRPr lang="en-US" sz="1100" b="1" i="1"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100" b="1" i="1" dirty="0">
                          <a:latin typeface="Segoe Print" panose="02000600000000000000" pitchFamily="2" charset="0"/>
                          <a:ea typeface="Arial"/>
                          <a:cs typeface="Arial"/>
                          <a:sym typeface="Arial"/>
                        </a:rPr>
                        <a:t>2 Have high aspirations for every learner/</a:t>
                      </a:r>
                      <a:r>
                        <a:rPr lang="en-US" sz="1100" b="1" i="1" dirty="0" err="1">
                          <a:latin typeface="Segoe Print" panose="02000600000000000000" pitchFamily="2" charset="0"/>
                          <a:ea typeface="Arial"/>
                          <a:cs typeface="Arial"/>
                          <a:sym typeface="Arial"/>
                        </a:rPr>
                        <a:t>ākonga</a:t>
                      </a:r>
                      <a:r>
                        <a:rPr lang="en-US" sz="1100" b="1" i="1" dirty="0">
                          <a:latin typeface="Segoe Print" panose="02000600000000000000" pitchFamily="2" charset="0"/>
                          <a:ea typeface="Arial"/>
                          <a:cs typeface="Arial"/>
                          <a:sym typeface="Arial"/>
                        </a:rPr>
                        <a:t>, and support these by partnering with their </a:t>
                      </a:r>
                      <a:r>
                        <a:rPr lang="en-US" sz="1100" b="1" i="1" dirty="0" err="1">
                          <a:latin typeface="Segoe Print" panose="02000600000000000000" pitchFamily="2" charset="0"/>
                          <a:ea typeface="Arial"/>
                          <a:cs typeface="Arial"/>
                          <a:sym typeface="Arial"/>
                        </a:rPr>
                        <a:t>whānau</a:t>
                      </a:r>
                      <a:r>
                        <a:rPr lang="en-US" sz="1100" b="1" i="1" dirty="0">
                          <a:latin typeface="Segoe Print" panose="02000600000000000000" pitchFamily="2" charset="0"/>
                          <a:ea typeface="Arial"/>
                          <a:cs typeface="Arial"/>
                          <a:sym typeface="Arial"/>
                        </a:rPr>
                        <a:t> and communities to design and deliver education that responds to their needs, and sustains their identities, languages and cultures</a:t>
                      </a:r>
                    </a:p>
                    <a:p>
                      <a:pPr marL="0" marR="0" lvl="0" indent="0" algn="l" rtl="0">
                        <a:spcBef>
                          <a:spcPts val="0"/>
                        </a:spcBef>
                        <a:spcAft>
                          <a:spcPts val="0"/>
                        </a:spcAft>
                        <a:buNone/>
                      </a:pPr>
                      <a:endParaRPr sz="1100" dirty="0">
                        <a:latin typeface="Segoe Print" panose="02000600000000000000" pitchFamily="2" charset="0"/>
                        <a:ea typeface="Arial"/>
                        <a:cs typeface="Arial"/>
                        <a:sym typeface="Arial"/>
                      </a:endParaRPr>
                    </a:p>
                  </a:txBody>
                  <a:tcPr marL="91450" marR="91450" marT="45725" marB="45725">
                    <a:solidFill>
                      <a:schemeClr val="accent6">
                        <a:lumMod val="20000"/>
                        <a:lumOff val="80000"/>
                      </a:schemeClr>
                    </a:solidFill>
                  </a:tcPr>
                </a:tc>
                <a:tc gridSpan="2">
                  <a:txBody>
                    <a:bodyPr/>
                    <a:lstStyle/>
                    <a:p>
                      <a:pPr marL="0" marR="0" lvl="0" indent="0" algn="l" rtl="0">
                        <a:spcBef>
                          <a:spcPts val="0"/>
                        </a:spcBef>
                        <a:spcAft>
                          <a:spcPts val="0"/>
                        </a:spcAft>
                        <a:buNone/>
                      </a:pPr>
                      <a:r>
                        <a:rPr lang="en-US" sz="1000" dirty="0">
                          <a:latin typeface="Segoe Print" panose="02000600000000000000" pitchFamily="2" charset="0"/>
                          <a:ea typeface="Arial"/>
                          <a:cs typeface="Arial"/>
                          <a:sym typeface="Arial"/>
                        </a:rPr>
                        <a:t>R</a:t>
                      </a:r>
                      <a:r>
                        <a:rPr lang="en-NZ" sz="1000" dirty="0">
                          <a:latin typeface="Segoe Print" panose="02000600000000000000" pitchFamily="2" charset="0"/>
                          <a:ea typeface="Arial"/>
                          <a:cs typeface="Arial"/>
                          <a:sym typeface="Arial"/>
                        </a:rPr>
                        <a:t>regularly meet with whanau and effectively communicate learning progress and needs.</a:t>
                      </a:r>
                    </a:p>
                    <a:p>
                      <a:pPr marL="0" marR="0" lvl="0" indent="0" algn="l" rtl="0">
                        <a:spcBef>
                          <a:spcPts val="0"/>
                        </a:spcBef>
                        <a:spcAft>
                          <a:spcPts val="0"/>
                        </a:spcAft>
                        <a:buNone/>
                      </a:pPr>
                      <a:endParaRPr lang="en-US" sz="1000"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50" dirty="0">
                          <a:latin typeface="Segoe Print" panose="02000600000000000000" pitchFamily="2" charset="0"/>
                          <a:ea typeface="Arial"/>
                          <a:cs typeface="Arial"/>
                          <a:sym typeface="Arial"/>
                        </a:rPr>
                        <a:t>Consistently seek voice from whanau and include whanau as much as possible in the life of our school</a:t>
                      </a:r>
                      <a:endParaRPr lang="en-US" sz="1050" b="0" i="0" dirty="0">
                        <a:latin typeface="Segoe Print" panose="02000600000000000000" pitchFamily="2" charset="0"/>
                        <a:ea typeface="Arial"/>
                        <a:cs typeface="Arial"/>
                        <a:sym typeface="Arial"/>
                      </a:endParaRP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None/>
                      </a:pPr>
                      <a:r>
                        <a:rPr lang="en-US" sz="1000" dirty="0">
                          <a:latin typeface="Segoe Print" panose="02000600000000000000" pitchFamily="2" charset="0"/>
                          <a:ea typeface="Arial"/>
                          <a:cs typeface="Arial"/>
                          <a:sym typeface="Arial"/>
                        </a:rPr>
                        <a:t>R</a:t>
                      </a:r>
                      <a:r>
                        <a:rPr lang="en-NZ" sz="1000" dirty="0">
                          <a:latin typeface="Segoe Print" panose="02000600000000000000" pitchFamily="2" charset="0"/>
                          <a:ea typeface="Arial"/>
                          <a:cs typeface="Arial"/>
                          <a:sym typeface="Arial"/>
                        </a:rPr>
                        <a:t>regularly meet with whanau and effectively communicate learning progress and needs.</a:t>
                      </a:r>
                    </a:p>
                    <a:p>
                      <a:pPr marL="0" marR="0" lvl="0" indent="0" algn="l" rtl="0">
                        <a:spcBef>
                          <a:spcPts val="0"/>
                        </a:spcBef>
                        <a:spcAft>
                          <a:spcPts val="0"/>
                        </a:spcAft>
                        <a:buNone/>
                      </a:pPr>
                      <a:endParaRPr lang="en-US" sz="1000" dirty="0">
                        <a:latin typeface="Segoe Print" panose="02000600000000000000" pitchFamily="2" charset="0"/>
                        <a:ea typeface="Arial"/>
                        <a:cs typeface="Arial"/>
                        <a:sym typeface="Arial"/>
                      </a:endParaRPr>
                    </a:p>
                    <a:p>
                      <a:pPr marL="0" marR="0" lvl="0" indent="0" algn="l" rtl="0">
                        <a:spcBef>
                          <a:spcPts val="0"/>
                        </a:spcBef>
                        <a:spcAft>
                          <a:spcPts val="0"/>
                        </a:spcAft>
                        <a:buNone/>
                      </a:pPr>
                      <a:r>
                        <a:rPr lang="en-US" sz="1050" dirty="0">
                          <a:latin typeface="Segoe Print" panose="02000600000000000000" pitchFamily="2" charset="0"/>
                          <a:ea typeface="Arial"/>
                          <a:cs typeface="Arial"/>
                          <a:sym typeface="Arial"/>
                        </a:rPr>
                        <a:t>Consistently seek voice from whanau and include whanau as much as possible in the life of our school</a:t>
                      </a:r>
                      <a:endParaRPr sz="1050" dirty="0">
                        <a:latin typeface="Segoe Print" panose="02000600000000000000" pitchFamily="2" charset="0"/>
                        <a:ea typeface="Arial"/>
                        <a:cs typeface="Arial"/>
                        <a:sym typeface="Arial"/>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NZ" sz="1000" dirty="0">
                          <a:latin typeface="Segoe Print" panose="02000600000000000000" pitchFamily="2" charset="0"/>
                          <a:ea typeface="Arial"/>
                          <a:cs typeface="Arial"/>
                          <a:sym typeface="Arial"/>
                        </a:rPr>
                        <a:t>-Whanau are clear on what their children are learning at school and how they can help at Home</a:t>
                      </a:r>
                    </a:p>
                    <a:p>
                      <a:pPr marL="0" marR="0" lvl="0" indent="0" algn="l" rtl="0">
                        <a:spcBef>
                          <a:spcPts val="0"/>
                        </a:spcBef>
                        <a:spcAft>
                          <a:spcPts val="0"/>
                        </a:spcAft>
                        <a:buNone/>
                      </a:pPr>
                      <a:r>
                        <a:rPr lang="en-NZ" sz="1000" dirty="0">
                          <a:latin typeface="Segoe Print" panose="02000600000000000000" pitchFamily="2" charset="0"/>
                          <a:ea typeface="Arial"/>
                          <a:cs typeface="Arial"/>
                          <a:sym typeface="Arial"/>
                        </a:rPr>
                        <a:t>-Our diversity of cultures are celebrated and whanau voice shapes school decisions</a:t>
                      </a:r>
                      <a:endParaRPr lang="en-US" sz="1050" b="0" i="0" dirty="0">
                        <a:latin typeface="Segoe Print" panose="02000600000000000000" pitchFamily="2" charset="0"/>
                        <a:ea typeface="Arial"/>
                        <a:cs typeface="Arial"/>
                        <a:sym typeface="Arial"/>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205170663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3764-4C90-490A-B0AD-0535DB3DD448}"/>
              </a:ext>
            </a:extLst>
          </p:cNvPr>
          <p:cNvSpPr>
            <a:spLocks noGrp="1"/>
          </p:cNvSpPr>
          <p:nvPr>
            <p:ph type="title"/>
          </p:nvPr>
        </p:nvSpPr>
        <p:spPr/>
        <p:txBody>
          <a:bodyPr/>
          <a:lstStyle/>
          <a:p>
            <a:endParaRPr lang="en-NZ" dirty="0"/>
          </a:p>
        </p:txBody>
      </p:sp>
      <p:sp>
        <p:nvSpPr>
          <p:cNvPr id="3" name="Slide Number Placeholder 2">
            <a:extLst>
              <a:ext uri="{FF2B5EF4-FFF2-40B4-BE49-F238E27FC236}">
                <a16:creationId xmlns:a16="http://schemas.microsoft.com/office/drawing/2014/main" id="{20BE2C2D-17EA-4461-99F1-30615691261A}"/>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NZ" sz="1200" b="0" i="0" u="none" strike="noStrike" kern="0" cap="none" spc="0" normalizeH="0" baseline="0" noProof="0" smtClean="0">
                <a:ln>
                  <a:noFill/>
                </a:ln>
                <a:solidFill>
                  <a:srgbClr val="888888"/>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lang="en-NZ" sz="1200" b="0" i="0" u="none" strike="noStrike" kern="0" cap="none" spc="0" normalizeH="0" baseline="0" noProof="0">
              <a:ln>
                <a:noFill/>
              </a:ln>
              <a:solidFill>
                <a:srgbClr val="888888"/>
              </a:solidFill>
              <a:effectLst/>
              <a:uLnTx/>
              <a:uFillTx/>
              <a:latin typeface="Arial"/>
              <a:cs typeface="Arial"/>
              <a:sym typeface="Arial"/>
            </a:endParaRPr>
          </a:p>
        </p:txBody>
      </p:sp>
      <p:graphicFrame>
        <p:nvGraphicFramePr>
          <p:cNvPr id="4" name="Table 3">
            <a:extLst>
              <a:ext uri="{FF2B5EF4-FFF2-40B4-BE49-F238E27FC236}">
                <a16:creationId xmlns:a16="http://schemas.microsoft.com/office/drawing/2014/main" id="{E7BC787F-871F-4660-934F-8DE88E2452A5}"/>
              </a:ext>
            </a:extLst>
          </p:cNvPr>
          <p:cNvGraphicFramePr>
            <a:graphicFrameLocks noGrp="1"/>
          </p:cNvGraphicFramePr>
          <p:nvPr>
            <p:extLst>
              <p:ext uri="{D42A27DB-BD31-4B8C-83A1-F6EECF244321}">
                <p14:modId xmlns:p14="http://schemas.microsoft.com/office/powerpoint/2010/main" val="2961172684"/>
              </p:ext>
            </p:extLst>
          </p:nvPr>
        </p:nvGraphicFramePr>
        <p:xfrm>
          <a:off x="96982" y="71720"/>
          <a:ext cx="11998035" cy="6878465"/>
        </p:xfrm>
        <a:graphic>
          <a:graphicData uri="http://schemas.openxmlformats.org/drawingml/2006/table">
            <a:tbl>
              <a:tblPr firstRow="1" firstCol="1" bandRow="1"/>
              <a:tblGrid>
                <a:gridCol w="2879300">
                  <a:extLst>
                    <a:ext uri="{9D8B030D-6E8A-4147-A177-3AD203B41FA5}">
                      <a16:colId xmlns:a16="http://schemas.microsoft.com/office/drawing/2014/main" val="916351502"/>
                    </a:ext>
                  </a:extLst>
                </a:gridCol>
                <a:gridCol w="1021977">
                  <a:extLst>
                    <a:ext uri="{9D8B030D-6E8A-4147-A177-3AD203B41FA5}">
                      <a16:colId xmlns:a16="http://schemas.microsoft.com/office/drawing/2014/main" val="257351672"/>
                    </a:ext>
                  </a:extLst>
                </a:gridCol>
                <a:gridCol w="3639670">
                  <a:extLst>
                    <a:ext uri="{9D8B030D-6E8A-4147-A177-3AD203B41FA5}">
                      <a16:colId xmlns:a16="http://schemas.microsoft.com/office/drawing/2014/main" val="2912524231"/>
                    </a:ext>
                  </a:extLst>
                </a:gridCol>
                <a:gridCol w="907669">
                  <a:extLst>
                    <a:ext uri="{9D8B030D-6E8A-4147-A177-3AD203B41FA5}">
                      <a16:colId xmlns:a16="http://schemas.microsoft.com/office/drawing/2014/main" val="4097336893"/>
                    </a:ext>
                  </a:extLst>
                </a:gridCol>
                <a:gridCol w="3549419">
                  <a:extLst>
                    <a:ext uri="{9D8B030D-6E8A-4147-A177-3AD203B41FA5}">
                      <a16:colId xmlns:a16="http://schemas.microsoft.com/office/drawing/2014/main" val="536548581"/>
                    </a:ext>
                  </a:extLst>
                </a:gridCol>
              </a:tblGrid>
              <a:tr h="384168">
                <a:tc gridSpan="5">
                  <a:txBody>
                    <a:bodyPr/>
                    <a:lstStyle/>
                    <a:p>
                      <a:pPr algn="ctr">
                        <a:spcAft>
                          <a:spcPts val="0"/>
                        </a:spcAft>
                      </a:pPr>
                      <a:r>
                        <a:rPr lang="en-NZ" sz="1800" b="1" dirty="0">
                          <a:solidFill>
                            <a:schemeClr val="tx1"/>
                          </a:solidFill>
                          <a:effectLst/>
                          <a:latin typeface="Segoe Print" panose="02000600000000000000" pitchFamily="2" charset="0"/>
                          <a:ea typeface="Arial" panose="020B0604020202020204" pitchFamily="34" charset="0"/>
                          <a:cs typeface="Times New Roman" panose="02020603050405020304" pitchFamily="18" charset="0"/>
                        </a:rPr>
                        <a:t>Raising Student Achievement Action Plan for 2025</a:t>
                      </a:r>
                    </a:p>
                  </a:txBody>
                  <a:tcPr marL="35034" marR="35034" marT="0" marB="0">
                    <a:solidFill>
                      <a:schemeClr val="accent6">
                        <a:lumMod val="40000"/>
                        <a:lumOff val="6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526363254"/>
                  </a:ext>
                </a:extLst>
              </a:tr>
              <a:tr h="668519">
                <a:tc gridSpan="5">
                  <a:txBody>
                    <a:bodyPr/>
                    <a:lstStyle/>
                    <a:p>
                      <a:pPr algn="l">
                        <a:spcAft>
                          <a:spcPts val="0"/>
                        </a:spcAft>
                      </a:pPr>
                      <a:r>
                        <a:rPr lang="en-NZ" sz="1200" b="1" dirty="0">
                          <a:solidFill>
                            <a:schemeClr val="tx1"/>
                          </a:solidFill>
                          <a:effectLst/>
                          <a:latin typeface="Segoe Print" panose="02000600000000000000" pitchFamily="2" charset="0"/>
                        </a:rPr>
                        <a:t>Strategic Goal  (As per your strategic plan)</a:t>
                      </a:r>
                    </a:p>
                    <a:p>
                      <a:pPr algn="l">
                        <a:spcAft>
                          <a:spcPts val="0"/>
                        </a:spcAft>
                      </a:pPr>
                      <a:r>
                        <a:rPr lang="en-US" sz="1200" b="0" dirty="0">
                          <a:solidFill>
                            <a:schemeClr val="tx1"/>
                          </a:solidFill>
                          <a:effectLst/>
                          <a:latin typeface="Segoe Print" panose="02000600000000000000" pitchFamily="2" charset="0"/>
                        </a:rPr>
                        <a:t>The highest quality Teaching and learning in the context of a rich and relevant curriculum where all children find success in a nurturing learning environment.</a:t>
                      </a:r>
                      <a:endParaRPr lang="en-NZ" sz="1100" b="0" dirty="0">
                        <a:solidFill>
                          <a:schemeClr val="tx1"/>
                        </a:solidFill>
                        <a:effectLst/>
                        <a:latin typeface="Segoe Print" panose="02000600000000000000" pitchFamily="2" charset="0"/>
                      </a:endParaRPr>
                    </a:p>
                    <a:p>
                      <a:pPr algn="l">
                        <a:spcAft>
                          <a:spcPts val="0"/>
                        </a:spcAft>
                      </a:pPr>
                      <a:r>
                        <a:rPr lang="en-NZ" sz="1000" b="0" dirty="0">
                          <a:solidFill>
                            <a:schemeClr val="tx1"/>
                          </a:solidFill>
                          <a:effectLst/>
                          <a:latin typeface="Segoe Print" panose="02000600000000000000" pitchFamily="2" charset="0"/>
                        </a:rPr>
                        <a:t>Regulation 9(1)(a)</a:t>
                      </a:r>
                      <a:endParaRPr lang="en-NZ" sz="1000" b="0" dirty="0">
                        <a:solidFill>
                          <a:schemeClr val="tx1"/>
                        </a:solidFill>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40000"/>
                        <a:lumOff val="6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3585192745"/>
                  </a:ext>
                </a:extLst>
              </a:tr>
              <a:tr h="541937">
                <a:tc gridSpan="5">
                  <a:txBody>
                    <a:bodyPr/>
                    <a:lstStyle/>
                    <a:p>
                      <a:pPr algn="l">
                        <a:spcAft>
                          <a:spcPts val="0"/>
                        </a:spcAft>
                      </a:pPr>
                      <a:r>
                        <a:rPr lang="en-NZ" sz="1100" b="1" dirty="0">
                          <a:solidFill>
                            <a:schemeClr val="tx1"/>
                          </a:solidFill>
                          <a:effectLst/>
                          <a:latin typeface="Segoe Print" panose="02000600000000000000" pitchFamily="2" charset="0"/>
                        </a:rPr>
                        <a:t>Annual Target/Goal: </a:t>
                      </a:r>
                    </a:p>
                    <a:p>
                      <a:pPr algn="l">
                        <a:spcAft>
                          <a:spcPts val="0"/>
                        </a:spcAft>
                      </a:pPr>
                      <a:r>
                        <a:rPr lang="en-US" sz="1200" b="0" dirty="0">
                          <a:solidFill>
                            <a:schemeClr val="tx1"/>
                          </a:solidFill>
                          <a:effectLst/>
                          <a:latin typeface="Segoe Print" panose="02000600000000000000" pitchFamily="2" charset="0"/>
                        </a:rPr>
                        <a:t>Raise achievement levels in all curriculum areas with an emphasis on raising Writing achievement levels through structured Literacy approaches.</a:t>
                      </a:r>
                    </a:p>
                    <a:p>
                      <a:pPr algn="l">
                        <a:spcAft>
                          <a:spcPts val="0"/>
                        </a:spcAft>
                      </a:pPr>
                      <a:r>
                        <a:rPr lang="en-US" sz="1200" b="0" dirty="0">
                          <a:solidFill>
                            <a:schemeClr val="tx1"/>
                          </a:solidFill>
                          <a:effectLst/>
                          <a:latin typeface="Segoe Print" panose="02000600000000000000" pitchFamily="2" charset="0"/>
                        </a:rPr>
                        <a:t>Ensure ALL children are supported to succeed in learning in a safe and nurturing environment.</a:t>
                      </a:r>
                    </a:p>
                  </a:txBody>
                  <a:tcPr marL="35034" marR="35034" marT="0" marB="0">
                    <a:solidFill>
                      <a:schemeClr val="accent6">
                        <a:lumMod val="40000"/>
                        <a:lumOff val="6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052266564"/>
                  </a:ext>
                </a:extLst>
              </a:tr>
              <a:tr h="646719">
                <a:tc gridSpan="5">
                  <a:txBody>
                    <a:bodyPr/>
                    <a:lstStyle/>
                    <a:p>
                      <a:pPr algn="l">
                        <a:spcAft>
                          <a:spcPts val="0"/>
                        </a:spcAft>
                      </a:pPr>
                      <a:r>
                        <a:rPr lang="en-NZ" sz="1200" b="1" dirty="0">
                          <a:solidFill>
                            <a:schemeClr val="tx1"/>
                          </a:solidFill>
                          <a:effectLst/>
                          <a:latin typeface="Segoe Print" panose="02000600000000000000" pitchFamily="2" charset="0"/>
                        </a:rPr>
                        <a:t>What do we expect to see by the end of the year? </a:t>
                      </a:r>
                      <a:r>
                        <a:rPr lang="en-US" sz="1100" b="0" dirty="0">
                          <a:solidFill>
                            <a:schemeClr val="tx1"/>
                          </a:solidFill>
                          <a:effectLst/>
                          <a:latin typeface="Segoe Print" panose="02000600000000000000" pitchFamily="2" charset="0"/>
                        </a:rPr>
                        <a:t>Improved Achievement across the school, positive attitudes towards Literacy and the Development of a robust and engaging Literacy program supported by Teachers Professional learning.</a:t>
                      </a:r>
                    </a:p>
                    <a:p>
                      <a:pPr algn="l">
                        <a:spcAft>
                          <a:spcPts val="0"/>
                        </a:spcAft>
                      </a:pPr>
                      <a:endParaRPr lang="en-US" sz="1100" b="1" dirty="0">
                        <a:solidFill>
                          <a:schemeClr val="tx1"/>
                        </a:solidFill>
                        <a:effectLst/>
                        <a:latin typeface="Segoe Print" panose="02000600000000000000" pitchFamily="2" charset="0"/>
                      </a:endParaRPr>
                    </a:p>
                    <a:p>
                      <a:pPr algn="l">
                        <a:spcAft>
                          <a:spcPts val="0"/>
                        </a:spcAft>
                      </a:pPr>
                      <a:r>
                        <a:rPr lang="en-NZ" sz="1050" dirty="0">
                          <a:solidFill>
                            <a:schemeClr val="tx1"/>
                          </a:solidFill>
                          <a:effectLst/>
                          <a:latin typeface="Segoe Print" panose="02000600000000000000" pitchFamily="2" charset="0"/>
                        </a:rPr>
                        <a:t>Regulation 9(1)(d)</a:t>
                      </a:r>
                      <a:endParaRPr lang="en-NZ" sz="1050" dirty="0">
                        <a:solidFill>
                          <a:schemeClr val="tx1"/>
                        </a:solidFill>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40000"/>
                        <a:lumOff val="60000"/>
                      </a:schemeClr>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3981593725"/>
                  </a:ext>
                </a:extLst>
              </a:tr>
              <a:tr h="733918">
                <a:tc>
                  <a:txBody>
                    <a:bodyPr/>
                    <a:lstStyle/>
                    <a:p>
                      <a:pPr algn="l">
                        <a:spcAft>
                          <a:spcPts val="0"/>
                        </a:spcAft>
                      </a:pPr>
                      <a:r>
                        <a:rPr lang="en-NZ" sz="1000" dirty="0">
                          <a:solidFill>
                            <a:schemeClr val="tx1"/>
                          </a:solidFill>
                          <a:effectLst/>
                          <a:latin typeface="Segoe Print" panose="02000600000000000000" pitchFamily="2" charset="0"/>
                        </a:rPr>
                        <a:t>Actions</a:t>
                      </a:r>
                    </a:p>
                    <a:p>
                      <a:pPr algn="l">
                        <a:spcAft>
                          <a:spcPts val="0"/>
                        </a:spcAft>
                      </a:pPr>
                      <a:r>
                        <a:rPr lang="en-NZ" sz="900" dirty="0">
                          <a:solidFill>
                            <a:schemeClr val="tx1"/>
                          </a:solidFill>
                          <a:effectLst/>
                          <a:latin typeface="Segoe Print" panose="02000600000000000000" pitchFamily="2" charset="0"/>
                        </a:rPr>
                        <a:t>Detail the key actions you’ll take this year to reach your annual target listed above</a:t>
                      </a:r>
                      <a:endParaRPr lang="en-NZ" sz="1000" dirty="0">
                        <a:solidFill>
                          <a:schemeClr val="tx1"/>
                        </a:solidFill>
                        <a:effectLst/>
                        <a:latin typeface="Segoe Print" panose="02000600000000000000" pitchFamily="2" charset="0"/>
                      </a:endParaRPr>
                    </a:p>
                    <a:p>
                      <a:pPr algn="l">
                        <a:spcAft>
                          <a:spcPts val="0"/>
                        </a:spcAft>
                      </a:pPr>
                      <a:r>
                        <a:rPr lang="en-NZ" sz="900" dirty="0">
                          <a:solidFill>
                            <a:schemeClr val="tx1"/>
                          </a:solidFill>
                          <a:effectLst/>
                          <a:latin typeface="Segoe Print" panose="02000600000000000000" pitchFamily="2" charset="0"/>
                        </a:rPr>
                        <a:t>Regulation 9(1)(b)</a:t>
                      </a:r>
                      <a:endParaRPr lang="en-NZ" sz="1000" dirty="0">
                        <a:solidFill>
                          <a:schemeClr val="tx1"/>
                        </a:solidFill>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ctr">
                        <a:spcAft>
                          <a:spcPts val="0"/>
                        </a:spcAft>
                      </a:pPr>
                      <a:r>
                        <a:rPr lang="en-NZ" sz="1050" dirty="0">
                          <a:effectLst/>
                          <a:latin typeface="Segoe Print" panose="02000600000000000000" pitchFamily="2" charset="0"/>
                        </a:rPr>
                        <a:t>Who is Responsible</a:t>
                      </a:r>
                    </a:p>
                    <a:p>
                      <a:pPr algn="ctr">
                        <a:spcAft>
                          <a:spcPts val="0"/>
                        </a:spcAft>
                      </a:pPr>
                      <a:r>
                        <a:rPr lang="en-NZ" sz="1050" dirty="0">
                          <a:effectLst/>
                          <a:latin typeface="Segoe Print" panose="02000600000000000000" pitchFamily="2" charset="0"/>
                        </a:rPr>
                        <a:t> </a:t>
                      </a:r>
                    </a:p>
                    <a:p>
                      <a:pPr algn="ctr">
                        <a:spcAft>
                          <a:spcPts val="0"/>
                        </a:spcAft>
                      </a:pPr>
                      <a:r>
                        <a:rPr lang="en-NZ" sz="900" dirty="0">
                          <a:effectLst/>
                          <a:latin typeface="Segoe Print" panose="02000600000000000000" pitchFamily="2" charset="0"/>
                        </a:rPr>
                        <a:t>Regulation 9(1)(c)</a:t>
                      </a:r>
                      <a:endParaRPr lang="en-NZ" sz="900"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ctr">
                        <a:spcAft>
                          <a:spcPts val="0"/>
                        </a:spcAft>
                      </a:pPr>
                      <a:r>
                        <a:rPr lang="en-NZ" sz="1050" dirty="0">
                          <a:effectLst/>
                          <a:latin typeface="Segoe Print" panose="02000600000000000000" pitchFamily="2" charset="0"/>
                        </a:rPr>
                        <a:t>Resources Required and Actions needed.</a:t>
                      </a:r>
                    </a:p>
                    <a:p>
                      <a:pPr algn="ctr">
                        <a:spcAft>
                          <a:spcPts val="0"/>
                        </a:spcAft>
                      </a:pPr>
                      <a:r>
                        <a:rPr lang="en-NZ" sz="1050" dirty="0">
                          <a:effectLst/>
                          <a:latin typeface="Segoe Print" panose="02000600000000000000" pitchFamily="2" charset="0"/>
                        </a:rPr>
                        <a:t> </a:t>
                      </a:r>
                    </a:p>
                    <a:p>
                      <a:pPr algn="ctr">
                        <a:spcAft>
                          <a:spcPts val="0"/>
                        </a:spcAft>
                      </a:pPr>
                      <a:r>
                        <a:rPr lang="en-NZ" sz="1050" dirty="0">
                          <a:effectLst/>
                          <a:latin typeface="Segoe Print" panose="02000600000000000000" pitchFamily="2" charset="0"/>
                        </a:rPr>
                        <a:t> </a:t>
                      </a:r>
                    </a:p>
                    <a:p>
                      <a:pPr algn="ctr">
                        <a:spcAft>
                          <a:spcPts val="0"/>
                        </a:spcAft>
                      </a:pPr>
                      <a:r>
                        <a:rPr lang="en-NZ" sz="800" dirty="0">
                          <a:effectLst/>
                          <a:latin typeface="Segoe Print" panose="02000600000000000000" pitchFamily="2" charset="0"/>
                        </a:rPr>
                        <a:t>Regulation 9(1)(c)</a:t>
                      </a:r>
                      <a:endParaRPr lang="en-NZ" sz="800"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ctr">
                        <a:spcAft>
                          <a:spcPts val="0"/>
                        </a:spcAft>
                      </a:pPr>
                      <a:r>
                        <a:rPr lang="en-NZ" sz="1050" dirty="0">
                          <a:effectLst/>
                          <a:latin typeface="Segoe Print" panose="02000600000000000000" pitchFamily="2" charset="0"/>
                        </a:rPr>
                        <a:t>Timeframe</a:t>
                      </a:r>
                    </a:p>
                    <a:p>
                      <a:pPr algn="ctr">
                        <a:spcAft>
                          <a:spcPts val="0"/>
                        </a:spcAft>
                      </a:pPr>
                      <a:r>
                        <a:rPr lang="en-NZ" sz="800" dirty="0">
                          <a:effectLst/>
                          <a:latin typeface="Segoe Print" panose="02000600000000000000" pitchFamily="2" charset="0"/>
                        </a:rPr>
                        <a:t>This is optional however is useful to help with your planning</a:t>
                      </a:r>
                      <a:endParaRPr lang="en-NZ" sz="900"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l">
                        <a:spcAft>
                          <a:spcPts val="0"/>
                        </a:spcAft>
                      </a:pPr>
                      <a:r>
                        <a:rPr lang="en-NZ" sz="1050" dirty="0">
                          <a:effectLst/>
                          <a:latin typeface="Segoe Print" panose="02000600000000000000" pitchFamily="2" charset="0"/>
                        </a:rPr>
                        <a:t>How will you measure success?</a:t>
                      </a:r>
                    </a:p>
                    <a:p>
                      <a:pPr algn="l">
                        <a:spcAft>
                          <a:spcPts val="0"/>
                        </a:spcAft>
                      </a:pPr>
                      <a:r>
                        <a:rPr lang="en-NZ" sz="1000" dirty="0">
                          <a:effectLst/>
                          <a:latin typeface="Segoe Print" panose="02000600000000000000" pitchFamily="2" charset="0"/>
                        </a:rPr>
                        <a:t> </a:t>
                      </a:r>
                      <a:endParaRPr lang="en-NZ" sz="1050" dirty="0">
                        <a:effectLst/>
                        <a:latin typeface="Segoe Print" panose="02000600000000000000" pitchFamily="2" charset="0"/>
                      </a:endParaRPr>
                    </a:p>
                    <a:p>
                      <a:pPr algn="l">
                        <a:spcAft>
                          <a:spcPts val="0"/>
                        </a:spcAft>
                      </a:pPr>
                      <a:r>
                        <a:rPr lang="en-NZ" sz="800" dirty="0">
                          <a:effectLst/>
                          <a:latin typeface="Segoe Print" panose="02000600000000000000" pitchFamily="2" charset="0"/>
                        </a:rPr>
                        <a:t>Regulation 9(1)(d)</a:t>
                      </a:r>
                      <a:endParaRPr lang="en-NZ" sz="900"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extLst>
                  <a:ext uri="{0D108BD9-81ED-4DB2-BD59-A6C34878D82A}">
                    <a16:rowId xmlns:a16="http://schemas.microsoft.com/office/drawing/2014/main" val="1498466711"/>
                  </a:ext>
                </a:extLst>
              </a:tr>
              <a:tr h="1584099">
                <a:tc>
                  <a:txBody>
                    <a:bodyPr/>
                    <a:lstStyle/>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Raising Student achievement </a:t>
                      </a:r>
                      <a:r>
                        <a:rPr kumimoji="0" lang="en-US" sz="110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rPr>
                        <a:t>Raise achievement levels in all curriculum areas with an emphasis on implementing the new Math's and Literacy curricula. Embed the focus on Structured Literacy approaches across the school to improve Literacy outcomes.</a:t>
                      </a:r>
                    </a:p>
                    <a:p>
                      <a:pPr marL="0" marR="0" lvl="0" indent="0" algn="l" defTabSz="914400" rtl="0" eaLnBrk="1" fontAlgn="auto" latinLnBrk="0" hangingPunct="1">
                        <a:lnSpc>
                          <a:spcPct val="100000"/>
                        </a:lnSpc>
                        <a:spcBef>
                          <a:spcPts val="0"/>
                        </a:spcBef>
                        <a:spcAft>
                          <a:spcPts val="120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Segoe Print" panose="02000600000000000000" pitchFamily="2" charset="0"/>
                        <a:ea typeface="Arial"/>
                        <a:cs typeface="Arial"/>
                        <a:sym typeface="Arial"/>
                      </a:endParaRPr>
                    </a:p>
                  </a:txBody>
                  <a:tcPr marL="35034" marR="35034" marT="0" marB="0">
                    <a:solidFill>
                      <a:schemeClr val="accent6">
                        <a:lumMod val="20000"/>
                        <a:lumOff val="80000"/>
                      </a:schemeClr>
                    </a:solidFill>
                  </a:tcPr>
                </a:tc>
                <a:tc>
                  <a:txBody>
                    <a:bodyPr/>
                    <a:lstStyle/>
                    <a:p>
                      <a:pPr algn="ctr">
                        <a:spcAft>
                          <a:spcPts val="0"/>
                        </a:spcAft>
                      </a:pPr>
                      <a:r>
                        <a:rPr lang="en-NZ" sz="900" dirty="0">
                          <a:effectLst/>
                          <a:latin typeface="Segoe Print" panose="02000600000000000000" pitchFamily="2" charset="0"/>
                        </a:rPr>
                        <a:t>Principal, Teachers, PD providers </a:t>
                      </a:r>
                      <a:endParaRPr lang="en-NZ" sz="900"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l">
                        <a:spcAft>
                          <a:spcPts val="0"/>
                        </a:spcAft>
                      </a:pPr>
                      <a:r>
                        <a:rPr lang="en-NZ" sz="1000" b="1" u="none" dirty="0">
                          <a:effectLst/>
                          <a:latin typeface="Segoe Print" panose="02000600000000000000" pitchFamily="2" charset="0"/>
                        </a:rPr>
                        <a:t>Time dedicated to Professional development staff meetings – Literacy PLD release is MOE funded – Cohort 3.</a:t>
                      </a:r>
                    </a:p>
                    <a:p>
                      <a:pPr algn="l">
                        <a:spcAft>
                          <a:spcPts val="0"/>
                        </a:spcAft>
                      </a:pPr>
                      <a:r>
                        <a:rPr lang="en-NZ" sz="1000" b="1" u="none" dirty="0">
                          <a:effectLst/>
                          <a:latin typeface="Segoe Print" panose="02000600000000000000" pitchFamily="2" charset="0"/>
                        </a:rPr>
                        <a:t>Maths No Problem Resources both hard copy and online(MOE funded)</a:t>
                      </a:r>
                    </a:p>
                    <a:p>
                      <a:pPr algn="l">
                        <a:spcAft>
                          <a:spcPts val="0"/>
                        </a:spcAft>
                      </a:pPr>
                      <a:r>
                        <a:rPr lang="en-NZ" sz="1000" b="1" u="none" dirty="0">
                          <a:effectLst/>
                          <a:latin typeface="Segoe Print" panose="02000600000000000000" pitchFamily="2" charset="0"/>
                          <a:ea typeface="Arial" panose="020B0604020202020204" pitchFamily="34" charset="0"/>
                          <a:cs typeface="Times New Roman" panose="02020603050405020304" pitchFamily="18" charset="0"/>
                        </a:rPr>
                        <a:t>purchase on new Maths materials.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Z" sz="1050" b="1" i="0" u="none" strike="noStrike" cap="none" dirty="0">
                          <a:solidFill>
                            <a:schemeClr val="dk1"/>
                          </a:solidFill>
                          <a:latin typeface="Segoe Print" panose="02000600000000000000" pitchFamily="2" charset="0"/>
                          <a:ea typeface="Quattrocento Sans"/>
                          <a:cs typeface="Quattrocento Sans"/>
                          <a:sym typeface="Quattrocento Sans"/>
                        </a:rPr>
                        <a:t>Analyse student data and inquire into ways to accelerate learning progress in Literacy.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NZ" sz="1000" b="1" u="none"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ctr">
                        <a:spcAft>
                          <a:spcPts val="0"/>
                        </a:spcAft>
                      </a:pPr>
                      <a:r>
                        <a:rPr lang="en-NZ" sz="1100" b="1" dirty="0">
                          <a:effectLst/>
                          <a:latin typeface="Segoe Print" panose="02000600000000000000" pitchFamily="2" charset="0"/>
                        </a:rPr>
                        <a:t>Term 4, 2024 </a:t>
                      </a:r>
                      <a:endParaRPr lang="en-NZ" sz="1100" b="1"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l">
                        <a:spcAft>
                          <a:spcPts val="1200"/>
                        </a:spcAft>
                      </a:pPr>
                      <a:r>
                        <a:rPr lang="en-NZ" sz="1200" dirty="0">
                          <a:effectLst/>
                          <a:latin typeface="Segoe Print" panose="02000600000000000000" pitchFamily="2" charset="0"/>
                        </a:rPr>
                        <a:t>Compare end of Year Maths data and teacher capability and compare with previous years.</a:t>
                      </a:r>
                    </a:p>
                    <a:p>
                      <a:pPr algn="l">
                        <a:spcAft>
                          <a:spcPts val="1200"/>
                        </a:spcAft>
                      </a:pPr>
                      <a:r>
                        <a:rPr lang="en-US" sz="1200" dirty="0">
                          <a:effectLst/>
                          <a:latin typeface="Segoe Print" panose="02000600000000000000" pitchFamily="2" charset="0"/>
                        </a:rPr>
                        <a:t>G</a:t>
                      </a:r>
                      <a:r>
                        <a:rPr lang="en-NZ" sz="1200" dirty="0">
                          <a:effectLst/>
                          <a:latin typeface="Segoe Print" panose="02000600000000000000" pitchFamily="2" charset="0"/>
                        </a:rPr>
                        <a:t>ather Student/Teacher/parent voice around Mathematics</a:t>
                      </a:r>
                      <a:endParaRPr lang="en-NZ" sz="900" dirty="0">
                        <a:effectLst/>
                        <a:latin typeface="Segoe Print" panose="02000600000000000000" pitchFamily="2" charset="0"/>
                      </a:endParaRPr>
                    </a:p>
                  </a:txBody>
                  <a:tcPr marL="35034" marR="35034" marT="0" marB="0">
                    <a:solidFill>
                      <a:schemeClr val="accent6">
                        <a:lumMod val="20000"/>
                        <a:lumOff val="80000"/>
                      </a:schemeClr>
                    </a:solidFill>
                  </a:tcPr>
                </a:tc>
                <a:extLst>
                  <a:ext uri="{0D108BD9-81ED-4DB2-BD59-A6C34878D82A}">
                    <a16:rowId xmlns:a16="http://schemas.microsoft.com/office/drawing/2014/main" val="547270547"/>
                  </a:ext>
                </a:extLst>
              </a:tr>
              <a:tr h="1068177">
                <a:tc>
                  <a:txBody>
                    <a:bodyPr/>
                    <a:lstStyle/>
                    <a:p>
                      <a:pPr algn="l">
                        <a:spcAft>
                          <a:spcPts val="0"/>
                        </a:spcAft>
                      </a:pPr>
                      <a:r>
                        <a:rPr lang="en-US" sz="1200" b="0" dirty="0">
                          <a:solidFill>
                            <a:schemeClr val="tx1"/>
                          </a:solidFill>
                          <a:effectLst/>
                          <a:latin typeface="Segoe Print" panose="02000600000000000000" pitchFamily="2" charset="0"/>
                          <a:ea typeface="Arial" panose="020B0604020202020204" pitchFamily="34" charset="0"/>
                          <a:cs typeface="Times New Roman" panose="02020603050405020304" pitchFamily="18" charset="0"/>
                        </a:rPr>
                        <a:t>Regular and collaborative planning to ensure consistency in understanding and quality teaching</a:t>
                      </a:r>
                    </a:p>
                    <a:p>
                      <a:pPr algn="l">
                        <a:spcAft>
                          <a:spcPts val="0"/>
                        </a:spcAft>
                      </a:pPr>
                      <a:endParaRPr lang="en-US" sz="1100" b="1" dirty="0">
                        <a:solidFill>
                          <a:schemeClr val="tx1"/>
                        </a:solidFill>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ctr">
                        <a:spcAft>
                          <a:spcPts val="0"/>
                        </a:spcAft>
                      </a:pPr>
                      <a:r>
                        <a:rPr lang="en-NZ" sz="900" dirty="0">
                          <a:effectLst/>
                          <a:latin typeface="Segoe Print" panose="02000600000000000000" pitchFamily="2" charset="0"/>
                        </a:rPr>
                        <a:t>Principal Teachers</a:t>
                      </a:r>
                    </a:p>
                    <a:p>
                      <a:pPr algn="ctr">
                        <a:spcAft>
                          <a:spcPts val="0"/>
                        </a:spcAft>
                      </a:pPr>
                      <a:r>
                        <a:rPr lang="en-NZ" sz="900" dirty="0">
                          <a:effectLst/>
                          <a:latin typeface="Segoe Print" panose="02000600000000000000" pitchFamily="2" charset="0"/>
                          <a:ea typeface="Arial" panose="020B0604020202020204" pitchFamily="34" charset="0"/>
                          <a:cs typeface="Times New Roman" panose="02020603050405020304" pitchFamily="18" charset="0"/>
                        </a:rPr>
                        <a:t>Curriculum Lead teacher.</a:t>
                      </a:r>
                    </a:p>
                  </a:txBody>
                  <a:tcPr marL="35034" marR="35034" marT="0" marB="0">
                    <a:solidFill>
                      <a:schemeClr val="accent6">
                        <a:lumMod val="20000"/>
                        <a:lumOff val="80000"/>
                      </a:schemeClr>
                    </a:solidFill>
                  </a:tcPr>
                </a:tc>
                <a:tc>
                  <a:txBody>
                    <a:bodyPr/>
                    <a:lstStyle/>
                    <a:p>
                      <a:pPr algn="l">
                        <a:spcAft>
                          <a:spcPts val="0"/>
                        </a:spcAft>
                      </a:pPr>
                      <a:r>
                        <a:rPr lang="en-NZ" sz="1050" b="1" dirty="0">
                          <a:effectLst/>
                          <a:latin typeface="Segoe Print" panose="02000600000000000000" pitchFamily="2" charset="0"/>
                        </a:rPr>
                        <a:t>Time to ensure teachers regularly plan together and are able to undertake observations of each other.</a:t>
                      </a:r>
                    </a:p>
                    <a:p>
                      <a:pPr algn="l">
                        <a:spcAft>
                          <a:spcPts val="0"/>
                        </a:spcAft>
                      </a:pPr>
                      <a:endParaRPr lang="en-NZ" sz="1050" b="1" dirty="0">
                        <a:effectLst/>
                        <a:latin typeface="Segoe Print" panose="020006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Z" sz="1050" b="1" dirty="0">
                          <a:solidFill>
                            <a:schemeClr val="dk1"/>
                          </a:solidFill>
                          <a:latin typeface="Segoe Print" panose="02000600000000000000" pitchFamily="2" charset="0"/>
                          <a:ea typeface="Quattrocento Sans"/>
                          <a:cs typeface="Quattrocento Sans"/>
                          <a:sym typeface="Quattrocento Sans"/>
                        </a:rPr>
                        <a:t>lead teacher who promotes and models good practice across the school.</a:t>
                      </a:r>
                      <a:endParaRPr lang="en-NZ" sz="1050" b="1" dirty="0">
                        <a:effectLst/>
                        <a:latin typeface="Segoe Print" panose="02000600000000000000" pitchFamily="2" charset="0"/>
                      </a:endParaRPr>
                    </a:p>
                    <a:p>
                      <a:pPr algn="l">
                        <a:spcAft>
                          <a:spcPts val="0"/>
                        </a:spcAft>
                      </a:pPr>
                      <a:endParaRPr lang="en-US" sz="1050" b="1" dirty="0">
                        <a:effectLst/>
                        <a:latin typeface="Segoe Print" panose="02000600000000000000" pitchFamily="2" charset="0"/>
                        <a:ea typeface="Arial" panose="020B0604020202020204" pitchFamily="34" charset="0"/>
                        <a:cs typeface="Times New Roman" panose="02020603050405020304" pitchFamily="18" charset="0"/>
                      </a:endParaRPr>
                    </a:p>
                    <a:p>
                      <a:pPr algn="l">
                        <a:spcAft>
                          <a:spcPts val="0"/>
                        </a:spcAft>
                      </a:pPr>
                      <a:endParaRPr lang="en-NZ" sz="1050" b="1"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ctr">
                        <a:spcAft>
                          <a:spcPts val="0"/>
                        </a:spcAft>
                      </a:pPr>
                      <a:r>
                        <a:rPr lang="en-NZ" sz="1100" b="1" dirty="0">
                          <a:effectLst/>
                          <a:latin typeface="Segoe Print" panose="02000600000000000000" pitchFamily="2" charset="0"/>
                        </a:rPr>
                        <a:t> Term 4, 2024</a:t>
                      </a:r>
                      <a:endParaRPr lang="en-NZ" sz="1100" b="1"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l">
                        <a:spcAft>
                          <a:spcPts val="0"/>
                        </a:spcAft>
                      </a:pPr>
                      <a:r>
                        <a:rPr lang="en-NZ" sz="700" dirty="0">
                          <a:effectLst/>
                          <a:latin typeface="Segoe Print" panose="02000600000000000000" pitchFamily="2" charset="0"/>
                        </a:rPr>
                        <a:t> </a:t>
                      </a:r>
                    </a:p>
                    <a:p>
                      <a:pPr algn="l">
                        <a:spcAft>
                          <a:spcPts val="0"/>
                        </a:spcAft>
                      </a:pPr>
                      <a:r>
                        <a:rPr lang="en-NZ" sz="1050" dirty="0">
                          <a:effectLst/>
                          <a:latin typeface="Segoe Print" panose="02000600000000000000" pitchFamily="2" charset="0"/>
                          <a:ea typeface="Arial" panose="020B0604020202020204" pitchFamily="34" charset="0"/>
                          <a:cs typeface="Times New Roman" panose="02020603050405020304" pitchFamily="18" charset="0"/>
                        </a:rPr>
                        <a:t>Teachers have are able to express a common understanding of what good Maths teaching and learning looks like and are able to put this into practice.</a:t>
                      </a:r>
                    </a:p>
                    <a:p>
                      <a:pPr algn="l">
                        <a:spcAft>
                          <a:spcPts val="0"/>
                        </a:spcAft>
                      </a:pPr>
                      <a:r>
                        <a:rPr lang="en-NZ" sz="1050" dirty="0">
                          <a:effectLst/>
                          <a:latin typeface="Segoe Print" panose="02000600000000000000" pitchFamily="2" charset="0"/>
                          <a:ea typeface="Arial" panose="020B0604020202020204" pitchFamily="34" charset="0"/>
                          <a:cs typeface="Times New Roman" panose="02020603050405020304" pitchFamily="18" charset="0"/>
                        </a:rPr>
                        <a:t>Reflection of class observations.</a:t>
                      </a:r>
                    </a:p>
                  </a:txBody>
                  <a:tcPr marL="35034" marR="35034" marT="0" marB="0">
                    <a:solidFill>
                      <a:schemeClr val="accent6">
                        <a:lumMod val="20000"/>
                        <a:lumOff val="80000"/>
                      </a:schemeClr>
                    </a:solidFill>
                  </a:tcPr>
                </a:tc>
                <a:extLst>
                  <a:ext uri="{0D108BD9-81ED-4DB2-BD59-A6C34878D82A}">
                    <a16:rowId xmlns:a16="http://schemas.microsoft.com/office/drawing/2014/main" val="1588989353"/>
                  </a:ext>
                </a:extLst>
              </a:tr>
              <a:tr h="1022220">
                <a:tc>
                  <a:txBody>
                    <a:bodyPr/>
                    <a:lstStyle/>
                    <a:p>
                      <a:pPr algn="l">
                        <a:spcAft>
                          <a:spcPts val="0"/>
                        </a:spcAft>
                      </a:pPr>
                      <a:r>
                        <a:rPr lang="en-NZ" sz="1200" dirty="0">
                          <a:solidFill>
                            <a:schemeClr val="tx1"/>
                          </a:solidFill>
                          <a:effectLst/>
                          <a:latin typeface="Segoe Print" panose="02000600000000000000" pitchFamily="2" charset="0"/>
                        </a:rPr>
                        <a:t>Use quality formative assessment to inform teaching and learning.</a:t>
                      </a:r>
                      <a:endParaRPr lang="en-NZ" sz="600" dirty="0">
                        <a:solidFill>
                          <a:schemeClr val="tx1"/>
                        </a:solidFill>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ctr">
                        <a:spcAft>
                          <a:spcPts val="0"/>
                        </a:spcAft>
                      </a:pPr>
                      <a:r>
                        <a:rPr lang="en-NZ" sz="900" dirty="0">
                          <a:effectLst/>
                          <a:latin typeface="Segoe Print" panose="02000600000000000000" pitchFamily="2" charset="0"/>
                        </a:rPr>
                        <a:t>Principal, Teachers, IDEAL and Maths No Problem PLD providers </a:t>
                      </a:r>
                    </a:p>
                    <a:p>
                      <a:pPr algn="ctr">
                        <a:spcAft>
                          <a:spcPts val="0"/>
                        </a:spcAft>
                      </a:pPr>
                      <a:r>
                        <a:rPr lang="en-NZ" sz="900" dirty="0">
                          <a:effectLst/>
                          <a:latin typeface="Segoe Print" panose="02000600000000000000" pitchFamily="2" charset="0"/>
                        </a:rPr>
                        <a:t> </a:t>
                      </a:r>
                      <a:endParaRPr lang="en-NZ" sz="900"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b="0" i="0" u="none" strike="noStrike" cap="none" dirty="0">
                          <a:solidFill>
                            <a:schemeClr val="dk1"/>
                          </a:solidFill>
                          <a:latin typeface="Segoe Print" panose="02000600000000000000" pitchFamily="2" charset="0"/>
                          <a:ea typeface="Quattrocento Sans"/>
                          <a:cs typeface="Quattrocento Sans"/>
                          <a:sym typeface="Quattrocento Sans"/>
                        </a:rPr>
                        <a:t>Ensure formative and summative assessment shapes learning programs and experiences</a:t>
                      </a:r>
                      <a:r>
                        <a:rPr lang="en-US" sz="1050" dirty="0">
                          <a:solidFill>
                            <a:schemeClr val="dk1"/>
                          </a:solidFill>
                          <a:latin typeface="Segoe Print" panose="02000600000000000000" pitchFamily="2" charset="0"/>
                          <a:ea typeface="Quattrocento Sans"/>
                          <a:cs typeface="Quattrocento Sans"/>
                          <a:sym typeface="Quattrocento Sans"/>
                        </a:rPr>
                        <a:t> with</a:t>
                      </a:r>
                      <a:r>
                        <a:rPr lang="en-US" sz="1050" b="0" i="0" u="none" strike="noStrike" cap="none" dirty="0">
                          <a:solidFill>
                            <a:schemeClr val="dk1"/>
                          </a:solidFill>
                          <a:latin typeface="Segoe Print" panose="02000600000000000000" pitchFamily="2" charset="0"/>
                          <a:ea typeface="Quattrocento Sans"/>
                          <a:cs typeface="Quattrocento Sans"/>
                          <a:sym typeface="Quattrocento Sans"/>
                        </a:rPr>
                        <a:t> </a:t>
                      </a:r>
                      <a:r>
                        <a:rPr lang="en-US" sz="1050" dirty="0">
                          <a:solidFill>
                            <a:schemeClr val="dk1"/>
                          </a:solidFill>
                          <a:latin typeface="Segoe Print" panose="02000600000000000000" pitchFamily="2" charset="0"/>
                          <a:ea typeface="Quattrocento Sans"/>
                          <a:cs typeface="Quattrocento Sans"/>
                          <a:sym typeface="Quattrocento Sans"/>
                        </a:rPr>
                        <a:t>a</a:t>
                      </a:r>
                      <a:r>
                        <a:rPr lang="en-US" sz="1050" b="0" i="0" u="none" strike="noStrike" cap="none" dirty="0">
                          <a:solidFill>
                            <a:schemeClr val="dk1"/>
                          </a:solidFill>
                          <a:latin typeface="Segoe Print" panose="02000600000000000000" pitchFamily="2" charset="0"/>
                          <a:ea typeface="Quattrocento Sans"/>
                          <a:cs typeface="Quattrocento Sans"/>
                          <a:sym typeface="Quattrocento Sans"/>
                        </a:rPr>
                        <a:t>n emphasis on implementing new Literacy assessment practices.</a:t>
                      </a:r>
                    </a:p>
                    <a:p>
                      <a:pPr algn="l">
                        <a:spcAft>
                          <a:spcPts val="0"/>
                        </a:spcAft>
                      </a:pPr>
                      <a:endParaRPr lang="en-NZ" sz="600"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ctr">
                        <a:spcAft>
                          <a:spcPts val="0"/>
                        </a:spcAft>
                      </a:pPr>
                      <a:r>
                        <a:rPr lang="en-NZ" sz="1100" b="1" dirty="0">
                          <a:effectLst/>
                          <a:latin typeface="Segoe Print" panose="02000600000000000000" pitchFamily="2" charset="0"/>
                        </a:rPr>
                        <a:t> Term 4, 2024</a:t>
                      </a:r>
                      <a:endParaRPr lang="en-NZ" sz="1100" b="1" dirty="0">
                        <a:effectLst/>
                        <a:latin typeface="Segoe Print" panose="02000600000000000000" pitchFamily="2" charset="0"/>
                        <a:ea typeface="Arial" panose="020B0604020202020204" pitchFamily="34" charset="0"/>
                        <a:cs typeface="Times New Roman" panose="02020603050405020304" pitchFamily="18" charset="0"/>
                      </a:endParaRPr>
                    </a:p>
                  </a:txBody>
                  <a:tcPr marL="35034" marR="35034" marT="0" marB="0">
                    <a:solidFill>
                      <a:schemeClr val="accent6">
                        <a:lumMod val="20000"/>
                        <a:lumOff val="80000"/>
                      </a:schemeClr>
                    </a:solidFill>
                  </a:tcPr>
                </a:tc>
                <a:tc>
                  <a:txBody>
                    <a:bodyPr/>
                    <a:lstStyle/>
                    <a:p>
                      <a:pPr algn="l">
                        <a:spcAft>
                          <a:spcPts val="0"/>
                        </a:spcAft>
                      </a:pPr>
                      <a:r>
                        <a:rPr lang="en-NZ" sz="1000" dirty="0">
                          <a:effectLst/>
                          <a:latin typeface="Segoe Print" panose="02000600000000000000" pitchFamily="2" charset="0"/>
                        </a:rPr>
                        <a:t>Growth in teachers ability to formally assess students learning to inform planning and teaching.</a:t>
                      </a:r>
                    </a:p>
                    <a:p>
                      <a:pPr algn="l">
                        <a:spcAft>
                          <a:spcPts val="0"/>
                        </a:spcAft>
                      </a:pPr>
                      <a:endParaRPr lang="en-US" sz="1000" dirty="0">
                        <a:effectLst/>
                        <a:latin typeface="Segoe Print" panose="02000600000000000000" pitchFamily="2" charset="0"/>
                        <a:ea typeface="Arial" panose="020B0604020202020204" pitchFamily="34" charset="0"/>
                        <a:cs typeface="Times New Roman" panose="02020603050405020304" pitchFamily="18" charset="0"/>
                      </a:endParaRPr>
                    </a:p>
                    <a:p>
                      <a:pPr algn="l">
                        <a:spcAft>
                          <a:spcPts val="0"/>
                        </a:spcAft>
                      </a:pPr>
                      <a:r>
                        <a:rPr lang="en-US" sz="1050" i="0" dirty="0">
                          <a:effectLst/>
                          <a:latin typeface="Segoe Print" panose="02000600000000000000" pitchFamily="2" charset="0"/>
                          <a:ea typeface="Arial" panose="020B0604020202020204" pitchFamily="34" charset="0"/>
                          <a:cs typeface="Times New Roman" panose="02020603050405020304" pitchFamily="18" charset="0"/>
                        </a:rPr>
                        <a:t>Increased </a:t>
                      </a:r>
                      <a:r>
                        <a:rPr lang="en-NZ" sz="1050" i="0" dirty="0">
                          <a:effectLst/>
                          <a:latin typeface="Segoe Print" panose="02000600000000000000" pitchFamily="2" charset="0"/>
                          <a:ea typeface="Arial" panose="020B0604020202020204" pitchFamily="34" charset="0"/>
                          <a:cs typeface="Times New Roman" panose="02020603050405020304" pitchFamily="18" charset="0"/>
                        </a:rPr>
                        <a:t>confidence in teachers ability to cater for different learning needs.</a:t>
                      </a:r>
                    </a:p>
                  </a:txBody>
                  <a:tcPr marL="35034" marR="35034" marT="0" marB="0">
                    <a:solidFill>
                      <a:schemeClr val="accent6">
                        <a:lumMod val="20000"/>
                        <a:lumOff val="80000"/>
                      </a:schemeClr>
                    </a:solidFill>
                  </a:tcPr>
                </a:tc>
                <a:extLst>
                  <a:ext uri="{0D108BD9-81ED-4DB2-BD59-A6C34878D82A}">
                    <a16:rowId xmlns:a16="http://schemas.microsoft.com/office/drawing/2014/main" val="1270494119"/>
                  </a:ext>
                </a:extLst>
              </a:tr>
            </a:tbl>
          </a:graphicData>
        </a:graphic>
      </p:graphicFrame>
    </p:spTree>
    <p:extLst>
      <p:ext uri="{BB962C8B-B14F-4D97-AF65-F5344CB8AC3E}">
        <p14:creationId xmlns:p14="http://schemas.microsoft.com/office/powerpoint/2010/main" val="358601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656422" y="1082517"/>
            <a:ext cx="11086042" cy="77695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4D290A"/>
              </a:buClr>
              <a:buSzPts val="2800"/>
              <a:buFont typeface="Quattrocento Sans"/>
              <a:buNone/>
            </a:pPr>
            <a:r>
              <a:rPr lang="en-NZ" sz="2400" b="0" i="0" u="none" strike="noStrike" cap="none" dirty="0">
                <a:solidFill>
                  <a:srgbClr val="4D290A"/>
                </a:solidFill>
                <a:latin typeface="Quattrocento Sans"/>
                <a:ea typeface="Quattrocento Sans"/>
                <a:cs typeface="Quattrocento Sans"/>
                <a:sym typeface="Quattrocento Sans"/>
              </a:rPr>
              <a:t>Growing a stronger faith and relationship with Christ through the Spirituality, Charism and history of</a:t>
            </a:r>
            <a:r>
              <a:rPr lang="en-NZ" sz="2400" dirty="0">
                <a:solidFill>
                  <a:srgbClr val="4D290A"/>
                </a:solidFill>
                <a:latin typeface="Quattrocento Sans"/>
                <a:ea typeface="Quattrocento Sans"/>
                <a:cs typeface="Quattrocento Sans"/>
                <a:sym typeface="Quattrocento Sans"/>
              </a:rPr>
              <a:t> </a:t>
            </a:r>
            <a:r>
              <a:rPr lang="en-NZ" sz="2400" b="0" i="0" u="none" strike="noStrike" cap="none" dirty="0">
                <a:solidFill>
                  <a:srgbClr val="4D290A"/>
                </a:solidFill>
                <a:latin typeface="Quattrocento Sans"/>
                <a:ea typeface="Quattrocento Sans"/>
                <a:cs typeface="Quattrocento Sans"/>
                <a:sym typeface="Quattrocento Sans"/>
              </a:rPr>
              <a:t>St Francis of Assisi School, Thames</a:t>
            </a:r>
            <a:br>
              <a:rPr lang="en-NZ" sz="2400" b="0" i="0" u="none" strike="noStrike" cap="none" dirty="0">
                <a:solidFill>
                  <a:srgbClr val="4D290A"/>
                </a:solidFill>
                <a:latin typeface="Quattrocento Sans"/>
                <a:ea typeface="Quattrocento Sans"/>
                <a:cs typeface="Quattrocento Sans"/>
                <a:sym typeface="Quattrocento Sans"/>
              </a:rPr>
            </a:br>
            <a:br>
              <a:rPr lang="en-NZ" sz="2800" dirty="0">
                <a:solidFill>
                  <a:srgbClr val="4D290A"/>
                </a:solidFill>
                <a:latin typeface="Quattrocento Sans"/>
                <a:ea typeface="Quattrocento Sans"/>
                <a:cs typeface="Quattrocento Sans"/>
                <a:sym typeface="Quattrocento Sans"/>
              </a:rPr>
            </a:br>
            <a:endParaRPr sz="2800" b="0" i="0" u="none" strike="noStrike" cap="none" dirty="0">
              <a:solidFill>
                <a:srgbClr val="4D290A"/>
              </a:solidFill>
              <a:latin typeface="Quattrocento Sans"/>
              <a:ea typeface="Quattrocento Sans"/>
              <a:cs typeface="Quattrocento Sans"/>
              <a:sym typeface="Quattrocento Sans"/>
            </a:endParaRPr>
          </a:p>
        </p:txBody>
      </p:sp>
      <p:sp>
        <p:nvSpPr>
          <p:cNvPr id="187" name="Google Shape;187;p7"/>
          <p:cNvSpPr txBox="1">
            <a:spLocks noGrp="1"/>
          </p:cNvSpPr>
          <p:nvPr>
            <p:ph type="sldNum" idx="12"/>
          </p:nvPr>
        </p:nvSpPr>
        <p:spPr>
          <a:xfrm>
            <a:off x="275422" y="300210"/>
            <a:ext cx="762000" cy="22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1"/>
              <a:buFont typeface="Arial"/>
              <a:buNone/>
            </a:pPr>
            <a:fld id="{00000000-1234-1234-1234-123412341234}" type="slidenum">
              <a:rPr lang="en-NZ" sz="1001" b="0" i="0" u="none" strike="noStrike" cap="none">
                <a:solidFill>
                  <a:srgbClr val="000000"/>
                </a:solidFill>
                <a:latin typeface="Quattrocento Sans"/>
                <a:ea typeface="Quattrocento Sans"/>
                <a:cs typeface="Quattrocento Sans"/>
                <a:sym typeface="Quattrocento Sans"/>
              </a:rPr>
              <a:t>9</a:t>
            </a:fld>
            <a:endParaRPr sz="1001" b="0" i="0" u="none" strike="noStrike" cap="none">
              <a:solidFill>
                <a:srgbClr val="000000"/>
              </a:solidFill>
              <a:latin typeface="Quattrocento Sans"/>
              <a:ea typeface="Quattrocento Sans"/>
              <a:cs typeface="Quattrocento Sans"/>
              <a:sym typeface="Quattrocento Sans"/>
            </a:endParaRPr>
          </a:p>
        </p:txBody>
      </p:sp>
      <p:grpSp>
        <p:nvGrpSpPr>
          <p:cNvPr id="188" name="Google Shape;188;p7"/>
          <p:cNvGrpSpPr/>
          <p:nvPr/>
        </p:nvGrpSpPr>
        <p:grpSpPr>
          <a:xfrm>
            <a:off x="-2072911" y="785032"/>
            <a:ext cx="20217879" cy="7833898"/>
            <a:chOff x="-2327464" y="-518040"/>
            <a:chExt cx="20217879" cy="7833898"/>
          </a:xfrm>
        </p:grpSpPr>
        <p:sp>
          <p:nvSpPr>
            <p:cNvPr id="189" name="Google Shape;189;p7"/>
            <p:cNvSpPr txBox="1"/>
            <p:nvPr/>
          </p:nvSpPr>
          <p:spPr>
            <a:xfrm>
              <a:off x="-2327464" y="-518040"/>
              <a:ext cx="1933273" cy="144235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Quattrocento Sans"/>
                <a:ea typeface="Quattrocento Sans"/>
                <a:cs typeface="Quattrocento Sans"/>
                <a:sym typeface="Quattrocento Sans"/>
              </a:endParaRPr>
            </a:p>
          </p:txBody>
        </p:sp>
        <p:sp>
          <p:nvSpPr>
            <p:cNvPr id="190" name="Google Shape;190;p7"/>
            <p:cNvSpPr txBox="1"/>
            <p:nvPr/>
          </p:nvSpPr>
          <p:spPr>
            <a:xfrm>
              <a:off x="-2051271" y="4016830"/>
              <a:ext cx="2920124" cy="1538098"/>
            </a:xfrm>
            <a:prstGeom prst="rect">
              <a:avLst/>
            </a:prstGeom>
            <a:no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rgbClr val="FFFFFF"/>
                </a:solidFill>
                <a:latin typeface="Quattrocento Sans"/>
                <a:ea typeface="Quattrocento Sans"/>
                <a:cs typeface="Quattrocento Sans"/>
                <a:sym typeface="Quattrocento Sans"/>
              </a:endParaRPr>
            </a:p>
          </p:txBody>
        </p:sp>
        <p:sp>
          <p:nvSpPr>
            <p:cNvPr id="191" name="Google Shape;191;p7"/>
            <p:cNvSpPr txBox="1"/>
            <p:nvPr/>
          </p:nvSpPr>
          <p:spPr>
            <a:xfrm>
              <a:off x="-2137266" y="5345378"/>
              <a:ext cx="1472315" cy="713858"/>
            </a:xfrm>
            <a:prstGeom prst="rect">
              <a:avLst/>
            </a:prstGeom>
            <a:no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rgbClr val="FFFFFF"/>
                </a:solidFill>
                <a:latin typeface="Quattrocento Sans"/>
                <a:ea typeface="Quattrocento Sans"/>
                <a:cs typeface="Quattrocento Sans"/>
                <a:sym typeface="Quattrocento Sans"/>
              </a:endParaRPr>
            </a:p>
          </p:txBody>
        </p:sp>
        <p:sp>
          <p:nvSpPr>
            <p:cNvPr id="192" name="Google Shape;192;p7"/>
            <p:cNvSpPr/>
            <p:nvPr/>
          </p:nvSpPr>
          <p:spPr>
            <a:xfrm>
              <a:off x="3525742" y="-220554"/>
              <a:ext cx="3201529" cy="5639222"/>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7"/>
            <p:cNvSpPr txBox="1"/>
            <p:nvPr/>
          </p:nvSpPr>
          <p:spPr>
            <a:xfrm>
              <a:off x="3679848" y="1252584"/>
              <a:ext cx="2904129" cy="206805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1" u="none" strike="noStrike" cap="none" dirty="0">
                  <a:solidFill>
                    <a:srgbClr val="000000"/>
                  </a:solidFill>
                  <a:latin typeface="Quattrocento Sans"/>
                  <a:ea typeface="Quattrocento Sans"/>
                  <a:cs typeface="Quattrocento Sans"/>
                  <a:sym typeface="Quattrocento Sans"/>
                </a:rPr>
                <a:t>How does it connect with our local area?</a:t>
              </a:r>
              <a:endParaRPr sz="1800" b="1" i="1" u="none" strike="noStrike" cap="none" dirty="0">
                <a:solidFill>
                  <a:srgbClr val="000000"/>
                </a:solidFill>
                <a:latin typeface="Arial"/>
                <a:ea typeface="Arial"/>
                <a:cs typeface="Arial"/>
                <a:sym typeface="Arial"/>
              </a:endParaRPr>
            </a:p>
            <a:p>
              <a:pPr marL="285750" marR="0" lvl="0" indent="-285750" algn="ctr" rtl="0">
                <a:lnSpc>
                  <a:spcPct val="90000"/>
                </a:lnSpc>
                <a:spcBef>
                  <a:spcPts val="420"/>
                </a:spcBef>
                <a:spcAft>
                  <a:spcPts val="0"/>
                </a:spcAft>
                <a:buClr>
                  <a:srgbClr val="000000"/>
                </a:buClr>
                <a:buSzPts val="1400"/>
                <a:buFont typeface="Arial"/>
                <a:buChar char="•"/>
              </a:pPr>
              <a:r>
                <a:rPr lang="en-NZ" sz="1400" b="0" i="0" u="none" strike="noStrike" cap="none" dirty="0">
                  <a:solidFill>
                    <a:srgbClr val="000000"/>
                  </a:solidFill>
                  <a:latin typeface="Quattrocento Sans"/>
                  <a:ea typeface="Quattrocento Sans"/>
                  <a:cs typeface="Quattrocento Sans"/>
                  <a:sym typeface="Quattrocento Sans"/>
                </a:rPr>
                <a:t>The Coromandel area is known for its environmental awareness –a strong sense of being kaitiaki of our environment</a:t>
              </a:r>
              <a:endParaRPr sz="1400" b="0" i="0" u="none" strike="noStrike" cap="none" dirty="0">
                <a:solidFill>
                  <a:srgbClr val="000000"/>
                </a:solidFill>
                <a:latin typeface="Quattrocento Sans"/>
                <a:ea typeface="Quattrocento Sans"/>
                <a:cs typeface="Quattrocento Sans"/>
                <a:sym typeface="Quattrocento Sans"/>
              </a:endParaRPr>
            </a:p>
            <a:p>
              <a:pPr marL="0" marR="0" lvl="0" indent="0" algn="ctr" rtl="0">
                <a:lnSpc>
                  <a:spcPct val="90000"/>
                </a:lnSpc>
                <a:spcBef>
                  <a:spcPts val="42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a:p>
              <a:pPr marL="285750" marR="0" lvl="0" indent="-285750" algn="ctr" rtl="0">
                <a:lnSpc>
                  <a:spcPct val="90000"/>
                </a:lnSpc>
                <a:spcBef>
                  <a:spcPts val="420"/>
                </a:spcBef>
                <a:spcAft>
                  <a:spcPts val="0"/>
                </a:spcAft>
                <a:buClr>
                  <a:srgbClr val="000000"/>
                </a:buClr>
                <a:buSzPts val="1400"/>
                <a:buFont typeface="Arial"/>
                <a:buChar char="•"/>
              </a:pPr>
              <a:r>
                <a:rPr lang="en-NZ" sz="1400" b="0" i="0" u="none" strike="noStrike" cap="none" dirty="0">
                  <a:solidFill>
                    <a:srgbClr val="000000"/>
                  </a:solidFill>
                  <a:latin typeface="Quattrocento Sans"/>
                  <a:ea typeface="Quattrocento Sans"/>
                  <a:cs typeface="Quattrocento Sans"/>
                  <a:sym typeface="Quattrocento Sans"/>
                </a:rPr>
                <a:t>There is a ruggedness and determination to better conditions in the typical Thames persona.  A care of the Earth / of all creation.</a:t>
              </a:r>
              <a:endParaRPr dirty="0"/>
            </a:p>
            <a:p>
              <a:pPr marL="0" marR="0" lvl="0" indent="0" algn="ctr" rtl="0">
                <a:lnSpc>
                  <a:spcPct val="90000"/>
                </a:lnSpc>
                <a:spcBef>
                  <a:spcPts val="42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a:p>
              <a:pPr marL="0" marR="0" lvl="0" indent="0" algn="ctr" rtl="0">
                <a:lnSpc>
                  <a:spcPct val="90000"/>
                </a:lnSpc>
                <a:spcBef>
                  <a:spcPts val="42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a:p>
              <a:pPr marL="285750" marR="0" lvl="0" indent="-285750" algn="ctr" rtl="0">
                <a:lnSpc>
                  <a:spcPct val="90000"/>
                </a:lnSpc>
                <a:spcBef>
                  <a:spcPts val="420"/>
                </a:spcBef>
                <a:spcAft>
                  <a:spcPts val="0"/>
                </a:spcAft>
                <a:buClr>
                  <a:srgbClr val="000000"/>
                </a:buClr>
                <a:buSzPts val="1400"/>
                <a:buFont typeface="Arial"/>
                <a:buChar char="•"/>
              </a:pPr>
              <a:r>
                <a:rPr lang="en-NZ" sz="1400" b="0" i="0" u="none" strike="noStrike" cap="none" dirty="0">
                  <a:solidFill>
                    <a:srgbClr val="000000"/>
                  </a:solidFill>
                  <a:latin typeface="Quattrocento Sans"/>
                  <a:ea typeface="Quattrocento Sans"/>
                  <a:cs typeface="Quattrocento Sans"/>
                  <a:sym typeface="Quattrocento Sans"/>
                </a:rPr>
                <a:t>Prior to the Education Act 1877 the people of Thames prized education as a right for their children, this was evident in the setting up of the three schools by Father </a:t>
              </a:r>
              <a:r>
                <a:rPr lang="en-NZ" sz="1400" b="0" i="0" u="none" strike="noStrike" cap="none" dirty="0" err="1">
                  <a:solidFill>
                    <a:srgbClr val="000000"/>
                  </a:solidFill>
                  <a:latin typeface="Quattrocento Sans"/>
                  <a:ea typeface="Quattrocento Sans"/>
                  <a:cs typeface="Quattrocento Sans"/>
                  <a:sym typeface="Quattrocento Sans"/>
                </a:rPr>
                <a:t>Nivard</a:t>
              </a:r>
              <a:r>
                <a:rPr lang="en-NZ" sz="1400" b="0" i="0" u="none" strike="noStrike" cap="none" dirty="0">
                  <a:solidFill>
                    <a:srgbClr val="000000"/>
                  </a:solidFill>
                  <a:latin typeface="Quattrocento Sans"/>
                  <a:ea typeface="Quattrocento Sans"/>
                  <a:cs typeface="Quattrocento Sans"/>
                  <a:sym typeface="Quattrocento Sans"/>
                </a:rPr>
                <a:t> as early as 1874.</a:t>
              </a:r>
              <a:endParaRPr dirty="0"/>
            </a:p>
            <a:p>
              <a:pPr marL="0" marR="0" lvl="0" indent="0" algn="ctr" rtl="0">
                <a:lnSpc>
                  <a:spcPct val="90000"/>
                </a:lnSpc>
                <a:spcBef>
                  <a:spcPts val="420"/>
                </a:spcBef>
                <a:spcAft>
                  <a:spcPts val="0"/>
                </a:spcAft>
                <a:buClr>
                  <a:srgbClr val="000000"/>
                </a:buClr>
                <a:buSzPts val="1200"/>
                <a:buFont typeface="Arial"/>
                <a:buNone/>
              </a:pPr>
              <a:endParaRPr sz="1200" b="0" i="0" u="none" strike="noStrike" cap="none" dirty="0">
                <a:solidFill>
                  <a:srgbClr val="000000"/>
                </a:solidFill>
                <a:latin typeface="Quattrocento Sans"/>
                <a:ea typeface="Quattrocento Sans"/>
                <a:cs typeface="Quattrocento Sans"/>
                <a:sym typeface="Quattrocento Sans"/>
              </a:endParaRPr>
            </a:p>
          </p:txBody>
        </p:sp>
        <p:sp>
          <p:nvSpPr>
            <p:cNvPr id="194" name="Google Shape;194;p7"/>
            <p:cNvSpPr txBox="1"/>
            <p:nvPr/>
          </p:nvSpPr>
          <p:spPr>
            <a:xfrm>
              <a:off x="11574295" y="4016830"/>
              <a:ext cx="2920124" cy="1538098"/>
            </a:xfrm>
            <a:prstGeom prst="rect">
              <a:avLst/>
            </a:prstGeom>
            <a:noFill/>
            <a:ln>
              <a:noFill/>
            </a:ln>
          </p:spPr>
          <p:txBody>
            <a:bodyPr spcFirstLastPara="1" wrap="square" lIns="25400" tIns="19050" rIns="25400" bIns="1905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1" i="0" u="none" strike="noStrike" cap="none">
                <a:solidFill>
                  <a:schemeClr val="dk1"/>
                </a:solidFill>
                <a:latin typeface="Quattrocento Sans"/>
                <a:ea typeface="Quattrocento Sans"/>
                <a:cs typeface="Quattrocento Sans"/>
                <a:sym typeface="Quattrocento Sans"/>
              </a:endParaRPr>
            </a:p>
          </p:txBody>
        </p:sp>
        <p:sp>
          <p:nvSpPr>
            <p:cNvPr id="195" name="Google Shape;195;p7"/>
            <p:cNvSpPr/>
            <p:nvPr/>
          </p:nvSpPr>
          <p:spPr>
            <a:xfrm>
              <a:off x="6827681" y="-220556"/>
              <a:ext cx="4746614" cy="5639223"/>
            </a:xfrm>
            <a:prstGeom prst="roundRect">
              <a:avLst>
                <a:gd name="adj" fmla="val 10000"/>
              </a:avLst>
            </a:prstGeom>
            <a:solidFill>
              <a:srgbClr val="DAE8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7"/>
            <p:cNvSpPr txBox="1"/>
            <p:nvPr/>
          </p:nvSpPr>
          <p:spPr>
            <a:xfrm>
              <a:off x="6878141" y="632946"/>
              <a:ext cx="4767511" cy="414194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NZ" sz="1600" b="1" i="1" u="none" strike="noStrike" cap="none" dirty="0">
                  <a:solidFill>
                    <a:srgbClr val="000000"/>
                  </a:solidFill>
                  <a:latin typeface="Quattrocento Sans"/>
                  <a:ea typeface="Quattrocento Sans"/>
                  <a:cs typeface="Quattrocento Sans"/>
                  <a:sym typeface="Quattrocento Sans"/>
                </a:rPr>
                <a:t>We ensure that this continues to be nurtured by </a:t>
              </a:r>
              <a:r>
                <a:rPr lang="en-NZ" sz="1600" b="0" i="1" u="none" strike="noStrike" cap="none" dirty="0">
                  <a:solidFill>
                    <a:srgbClr val="000000"/>
                  </a:solidFill>
                  <a:latin typeface="Quattrocento Sans"/>
                  <a:ea typeface="Quattrocento Sans"/>
                  <a:cs typeface="Quattrocento Sans"/>
                  <a:sym typeface="Quattrocento Sans"/>
                </a:rPr>
                <a:t>…</a:t>
              </a:r>
              <a:endParaRPr dirty="0"/>
            </a:p>
            <a:p>
              <a:pPr marL="0" marR="0" lvl="0" indent="0" algn="ctr"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a:p>
              <a:pPr marL="285750" marR="0" lvl="0" indent="-285750" algn="ctr" rtl="0">
                <a:lnSpc>
                  <a:spcPct val="9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Quattrocento Sans"/>
                  <a:ea typeface="Quattrocento Sans"/>
                  <a:cs typeface="Quattrocento Sans"/>
                  <a:sym typeface="Quattrocento Sans"/>
                </a:rPr>
                <a:t>Conservation and environmental awareness integrated into our curriculum. Green Gold Enviro-school status – we are living our school charism through protecting and cultivating our local environment towards sustainable living</a:t>
              </a:r>
              <a:endParaRPr dirty="0"/>
            </a:p>
            <a:p>
              <a:pPr marL="0" marR="0" lvl="0" indent="0" algn="ctr" rtl="0">
                <a:lnSpc>
                  <a:spcPct val="90000"/>
                </a:lnSpc>
                <a:spcBef>
                  <a:spcPts val="0"/>
                </a:spcBef>
                <a:spcAft>
                  <a:spcPts val="0"/>
                </a:spcAft>
                <a:buNone/>
              </a:pPr>
              <a:r>
                <a:rPr lang="en-NZ" sz="1400" b="0" i="0" u="none" strike="noStrike" cap="none" dirty="0">
                  <a:solidFill>
                    <a:srgbClr val="000000"/>
                  </a:solidFill>
                  <a:latin typeface="Quattrocento Sans"/>
                  <a:ea typeface="Quattrocento Sans"/>
                  <a:cs typeface="Quattrocento Sans"/>
                  <a:sym typeface="Quattrocento Sans"/>
                </a:rPr>
                <a:t> </a:t>
              </a:r>
              <a:endParaRPr sz="1400" b="0" i="0" u="none" strike="noStrike" cap="none" dirty="0">
                <a:solidFill>
                  <a:srgbClr val="000000"/>
                </a:solidFill>
                <a:latin typeface="Quattrocento Sans"/>
                <a:ea typeface="Quattrocento Sans"/>
                <a:cs typeface="Quattrocento Sans"/>
                <a:sym typeface="Quattrocento Sans"/>
              </a:endParaRPr>
            </a:p>
            <a:p>
              <a:pPr marL="285750" marR="0" lvl="0" indent="-285750" algn="ctr" rtl="0">
                <a:lnSpc>
                  <a:spcPct val="9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Quattrocento Sans"/>
                  <a:ea typeface="Quattrocento Sans"/>
                  <a:cs typeface="Quattrocento Sans"/>
                  <a:sym typeface="Quattrocento Sans"/>
                </a:rPr>
                <a:t>Involvement in the community- following the tradition established by Father </a:t>
              </a:r>
              <a:r>
                <a:rPr lang="en-NZ" sz="1400" b="0" i="0" u="none" strike="noStrike" cap="none" dirty="0" err="1">
                  <a:solidFill>
                    <a:srgbClr val="000000"/>
                  </a:solidFill>
                  <a:latin typeface="Quattrocento Sans"/>
                  <a:ea typeface="Quattrocento Sans"/>
                  <a:cs typeface="Quattrocento Sans"/>
                  <a:sym typeface="Quattrocento Sans"/>
                </a:rPr>
                <a:t>Nivard</a:t>
              </a:r>
              <a:r>
                <a:rPr lang="en-NZ" sz="1400" b="0" i="0" u="none" strike="noStrike" cap="none" dirty="0">
                  <a:solidFill>
                    <a:srgbClr val="000000"/>
                  </a:solidFill>
                  <a:latin typeface="Quattrocento Sans"/>
                  <a:ea typeface="Quattrocento Sans"/>
                  <a:cs typeface="Quattrocento Sans"/>
                  <a:sym typeface="Quattrocento Sans"/>
                </a:rPr>
                <a:t> who was one of the founders and the first Secretary of the Thames Hospital – Lay charism. Evangelization – Encouraging Baptism and whanau to join RCIA, non-preference children/ families becoming Catholic.</a:t>
              </a:r>
              <a:endParaRPr dirty="0"/>
            </a:p>
            <a:p>
              <a:pPr marL="0" marR="0" lvl="0" indent="0" algn="ctr" rtl="0">
                <a:lnSpc>
                  <a:spcPct val="90000"/>
                </a:lnSpc>
                <a:spcBef>
                  <a:spcPts val="0"/>
                </a:spcBef>
                <a:spcAft>
                  <a:spcPts val="0"/>
                </a:spcAft>
                <a:buNone/>
              </a:pPr>
              <a:endParaRPr sz="1400" b="0" i="0" u="none" strike="noStrike" cap="none" dirty="0">
                <a:solidFill>
                  <a:srgbClr val="000000"/>
                </a:solidFill>
                <a:latin typeface="Quattrocento Sans"/>
                <a:ea typeface="Quattrocento Sans"/>
                <a:cs typeface="Quattrocento Sans"/>
                <a:sym typeface="Quattrocento Sans"/>
              </a:endParaRPr>
            </a:p>
            <a:p>
              <a:pPr marL="285750" marR="0" lvl="0" indent="-285750" algn="ctr" rtl="0">
                <a:lnSpc>
                  <a:spcPct val="9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Quattrocento Sans"/>
                  <a:ea typeface="Quattrocento Sans"/>
                  <a:cs typeface="Quattrocento Sans"/>
                  <a:sym typeface="Quattrocento Sans"/>
                </a:rPr>
                <a:t>Justice – strength of the Sisters of St Joseph, settling of differences, emphasis on working towards a just solution in particular for the rights of children and families and the poor and marginalized. Food collections for local Thames Baptist food bank</a:t>
              </a:r>
              <a:endParaRPr dirty="0"/>
            </a:p>
            <a:p>
              <a:pPr marL="0" marR="0" lvl="0" indent="0" algn="ctr" rtl="0">
                <a:lnSpc>
                  <a:spcPct val="90000"/>
                </a:lnSpc>
                <a:spcBef>
                  <a:spcPts val="0"/>
                </a:spcBef>
                <a:spcAft>
                  <a:spcPts val="0"/>
                </a:spcAft>
                <a:buNone/>
              </a:pPr>
              <a:endParaRPr sz="1400" b="0" i="0" u="none" strike="noStrike" cap="none" dirty="0">
                <a:solidFill>
                  <a:srgbClr val="000000"/>
                </a:solidFill>
                <a:latin typeface="Quattrocento Sans"/>
                <a:ea typeface="Quattrocento Sans"/>
                <a:cs typeface="Quattrocento Sans"/>
                <a:sym typeface="Quattrocento Sans"/>
              </a:endParaRPr>
            </a:p>
            <a:p>
              <a:pPr marL="285750" marR="0" lvl="0" indent="-285750" algn="ctr" rtl="0">
                <a:lnSpc>
                  <a:spcPct val="9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Quattrocento Sans"/>
                  <a:ea typeface="Quattrocento Sans"/>
                  <a:cs typeface="Quattrocento Sans"/>
                  <a:sym typeface="Quattrocento Sans"/>
                </a:rPr>
                <a:t>Environmental sustainability is part of all our decisions and everything we do.</a:t>
              </a:r>
              <a:endParaRPr dirty="0"/>
            </a:p>
            <a:p>
              <a:pPr marL="0" marR="0" lvl="0" indent="0" algn="ctr" rtl="0">
                <a:lnSpc>
                  <a:spcPct val="90000"/>
                </a:lnSpc>
                <a:spcBef>
                  <a:spcPts val="0"/>
                </a:spcBef>
                <a:spcAft>
                  <a:spcPts val="0"/>
                </a:spcAft>
                <a:buNone/>
              </a:pPr>
              <a:endParaRPr sz="1400" b="0" i="0" u="none" strike="noStrike" cap="none" dirty="0">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None/>
              </a:pPr>
              <a:endParaRPr sz="1400" b="0" i="0" u="none" strike="noStrike" cap="none" dirty="0">
                <a:solidFill>
                  <a:srgbClr val="000000"/>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Clr>
                  <a:srgbClr val="000000"/>
                </a:buClr>
                <a:buSzPts val="1600"/>
                <a:buFont typeface="Arial"/>
                <a:buNone/>
              </a:pPr>
              <a:endParaRPr sz="1600" b="0" i="0" u="none" strike="noStrike" cap="none" dirty="0">
                <a:solidFill>
                  <a:srgbClr val="000000"/>
                </a:solidFill>
                <a:latin typeface="Quattrocento Sans"/>
                <a:ea typeface="Quattrocento Sans"/>
                <a:cs typeface="Quattrocento Sans"/>
                <a:sym typeface="Quattrocento Sans"/>
              </a:endParaRPr>
            </a:p>
          </p:txBody>
        </p:sp>
        <p:sp>
          <p:nvSpPr>
            <p:cNvPr id="197" name="Google Shape;197;p7"/>
            <p:cNvSpPr txBox="1"/>
            <p:nvPr/>
          </p:nvSpPr>
          <p:spPr>
            <a:xfrm>
              <a:off x="13279242" y="281592"/>
              <a:ext cx="4611173" cy="1551732"/>
            </a:xfrm>
            <a:prstGeom prst="rect">
              <a:avLst/>
            </a:prstGeom>
            <a:noFill/>
            <a:ln>
              <a:noFill/>
            </a:ln>
          </p:spPr>
          <p:txBody>
            <a:bodyPr spcFirstLastPara="1" wrap="square" lIns="22850" tIns="17125" rIns="22850" bIns="1712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98" name="Google Shape;198;p7"/>
            <p:cNvSpPr txBox="1"/>
            <p:nvPr/>
          </p:nvSpPr>
          <p:spPr>
            <a:xfrm>
              <a:off x="7179693" y="4518958"/>
              <a:ext cx="4659203" cy="2796900"/>
            </a:xfrm>
            <a:prstGeom prst="rect">
              <a:avLst/>
            </a:prstGeom>
            <a:noFill/>
            <a:ln>
              <a:noFill/>
            </a:ln>
          </p:spPr>
          <p:txBody>
            <a:bodyPr spcFirstLastPara="1" wrap="square" lIns="20300" tIns="15225" rIns="2030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1" i="0" u="none" strike="noStrike" cap="none">
                <a:solidFill>
                  <a:schemeClr val="dk1"/>
                </a:solidFill>
                <a:latin typeface="Quattrocento Sans"/>
                <a:ea typeface="Quattrocento Sans"/>
                <a:cs typeface="Quattrocento Sans"/>
                <a:sym typeface="Quattrocento Sans"/>
              </a:endParaRPr>
            </a:p>
          </p:txBody>
        </p:sp>
      </p:grpSp>
      <p:pic>
        <p:nvPicPr>
          <p:cNvPr id="199" name="Google Shape;199;p7"/>
          <p:cNvPicPr preferRelativeResize="0"/>
          <p:nvPr/>
        </p:nvPicPr>
        <p:blipFill rotWithShape="1">
          <a:blip r:embed="rId3">
            <a:alphaModFix/>
          </a:blip>
          <a:srcRect/>
          <a:stretch/>
        </p:blipFill>
        <p:spPr>
          <a:xfrm>
            <a:off x="11450095" y="210523"/>
            <a:ext cx="643354" cy="787518"/>
          </a:xfrm>
          <a:prstGeom prst="rect">
            <a:avLst/>
          </a:prstGeom>
          <a:noFill/>
          <a:ln>
            <a:noFill/>
          </a:ln>
        </p:spPr>
      </p:pic>
      <p:sp>
        <p:nvSpPr>
          <p:cNvPr id="200" name="Google Shape;200;p7"/>
          <p:cNvSpPr/>
          <p:nvPr/>
        </p:nvSpPr>
        <p:spPr>
          <a:xfrm>
            <a:off x="214517" y="1082517"/>
            <a:ext cx="3414908" cy="5498424"/>
          </a:xfrm>
          <a:prstGeom prst="roundRect">
            <a:avLst>
              <a:gd name="adj" fmla="val 10000"/>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7"/>
          <p:cNvSpPr txBox="1"/>
          <p:nvPr/>
        </p:nvSpPr>
        <p:spPr>
          <a:xfrm>
            <a:off x="399925" y="1359270"/>
            <a:ext cx="3115769" cy="8925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NZ" sz="1400" b="1" i="0" u="none" strike="noStrike" cap="none" dirty="0">
                <a:solidFill>
                  <a:srgbClr val="000000"/>
                </a:solidFill>
                <a:latin typeface="Arial"/>
                <a:ea typeface="Arial"/>
                <a:cs typeface="Arial"/>
                <a:sym typeface="Arial"/>
              </a:rPr>
              <a:t>The particular charism and spirituality of our school covers almost 150 years of Catholic education in Thames.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Arial"/>
                <a:ea typeface="Arial"/>
                <a:cs typeface="Arial"/>
                <a:sym typeface="Arial"/>
              </a:rPr>
              <a:t>9 years Franciscan spirituality – Providence of God/care for the earth and creation.</a:t>
            </a:r>
            <a:endParaRPr dirty="0"/>
          </a:p>
          <a:p>
            <a:pPr marL="285750" marR="0" lvl="0" indent="-285750" algn="l" rtl="0">
              <a:lnSpc>
                <a:spcPct val="10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Arial"/>
                <a:ea typeface="Arial"/>
                <a:cs typeface="Arial"/>
                <a:sym typeface="Arial"/>
              </a:rPr>
              <a:t>30 plus years Lay Spirituality – love of the church, respect, care and concern for Family.</a:t>
            </a:r>
            <a:endParaRPr dirty="0"/>
          </a:p>
          <a:p>
            <a:pPr marL="285750" marR="0" lvl="0" indent="-285750" algn="l" rtl="0">
              <a:lnSpc>
                <a:spcPct val="10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Arial"/>
                <a:ea typeface="Arial"/>
                <a:cs typeface="Arial"/>
                <a:sym typeface="Arial"/>
              </a:rPr>
              <a:t>37 years Mercy Spirituality care for the poor and those on the margins of society.</a:t>
            </a:r>
            <a:endParaRPr dirty="0"/>
          </a:p>
          <a:p>
            <a:pPr marL="285750" marR="0" lvl="0" indent="-285750" algn="l" rtl="0">
              <a:lnSpc>
                <a:spcPct val="10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Arial"/>
                <a:ea typeface="Arial"/>
                <a:cs typeface="Arial"/>
                <a:sym typeface="Arial"/>
              </a:rPr>
              <a:t>75 years Josephite Spirituality –education for all, particularly for the underprivileged.</a:t>
            </a:r>
            <a:endParaRPr dirty="0"/>
          </a:p>
          <a:p>
            <a:pPr marL="285750" marR="0" lvl="0" indent="-285750" algn="l" rtl="0">
              <a:lnSpc>
                <a:spcPct val="10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Arial"/>
                <a:ea typeface="Arial"/>
                <a:cs typeface="Arial"/>
                <a:sym typeface="Arial"/>
              </a:rPr>
              <a:t>5 years Dominican Spirituality Promotion of truth.</a:t>
            </a:r>
            <a:endParaRPr dirty="0"/>
          </a:p>
          <a:p>
            <a:pPr marL="285750" marR="0" lvl="0" indent="-285750" algn="l" rtl="0">
              <a:lnSpc>
                <a:spcPct val="100000"/>
              </a:lnSpc>
              <a:spcBef>
                <a:spcPts val="0"/>
              </a:spcBef>
              <a:spcAft>
                <a:spcPts val="0"/>
              </a:spcAft>
              <a:buClr>
                <a:srgbClr val="000000"/>
              </a:buClr>
              <a:buSzPts val="1400"/>
              <a:buFont typeface="Arial"/>
              <a:buChar char="•"/>
            </a:pPr>
            <a:r>
              <a:rPr lang="en-NZ" sz="1400" b="0" i="0" u="none" strike="noStrike" cap="none" dirty="0">
                <a:solidFill>
                  <a:srgbClr val="000000"/>
                </a:solidFill>
                <a:latin typeface="Arial"/>
                <a:ea typeface="Arial"/>
                <a:cs typeface="Arial"/>
                <a:sym typeface="Arial"/>
              </a:rPr>
              <a:t>8 years Marist Spirituality -Living as a community, being missionary in outlook</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117130</TotalTime>
  <Words>3437</Words>
  <Application>Microsoft Office PowerPoint</Application>
  <PresentationFormat>Widescreen</PresentationFormat>
  <Paragraphs>378</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Quattrocento Sans</vt:lpstr>
      <vt:lpstr>Segoe Print</vt:lpstr>
      <vt:lpstr>Arial</vt:lpstr>
      <vt:lpstr>Arial Narrow</vt:lpstr>
      <vt:lpstr>Noto Sans Symbols</vt:lpstr>
      <vt:lpstr>Calibri</vt:lpstr>
      <vt:lpstr>Garamond</vt:lpstr>
      <vt:lpstr>Office Theme</vt:lpstr>
      <vt:lpstr>St. Francis School Mackay Street, Thames</vt:lpstr>
      <vt:lpstr> </vt:lpstr>
      <vt:lpstr>PowerPoint Presentation</vt:lpstr>
      <vt:lpstr>Principles Foundations for Curriculum decision making.  The St. Francis school curriculum is based on the following principles. </vt:lpstr>
      <vt:lpstr>Effective Pedagogy requires that teachers are learners, continually reflecting on the impact of their teaching on their students learning.</vt:lpstr>
      <vt:lpstr>St Francis Annual Implementation Plan, 2025</vt:lpstr>
      <vt:lpstr>PowerPoint Presentation</vt:lpstr>
      <vt:lpstr>PowerPoint Presentation</vt:lpstr>
      <vt:lpstr>Growing a stronger faith and relationship with Christ through the Spirituality, Charism and history of St Francis of Assisi School, Thames  </vt:lpstr>
      <vt:lpstr>Our Special Character</vt:lpstr>
      <vt:lpstr>School Operations, Governance and Management</vt:lpstr>
      <vt:lpstr>School Operations, Governance and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Francis School Mackay Street, Thames</dc:title>
  <dc:creator>Educator</dc:creator>
  <cp:lastModifiedBy>Nicky Knight</cp:lastModifiedBy>
  <cp:revision>76</cp:revision>
  <dcterms:modified xsi:type="dcterms:W3CDTF">2025-10-07T04:25:00Z</dcterms:modified>
</cp:coreProperties>
</file>